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6051" r:id="rId1"/>
    <p:sldMasterId id="2147485064" r:id="rId2"/>
    <p:sldMasterId id="2147483673" r:id="rId3"/>
    <p:sldMasterId id="2147483685" r:id="rId4"/>
    <p:sldMasterId id="2147483697" r:id="rId5"/>
    <p:sldMasterId id="2147485610" r:id="rId6"/>
    <p:sldMasterId id="2147490417" r:id="rId7"/>
    <p:sldMasterId id="2147490429" r:id="rId8"/>
  </p:sldMasterIdLst>
  <p:notesMasterIdLst>
    <p:notesMasterId r:id="rId46"/>
  </p:notesMasterIdLst>
  <p:handoutMasterIdLst>
    <p:handoutMasterId r:id="rId47"/>
  </p:handoutMasterIdLst>
  <p:sldIdLst>
    <p:sldId id="401" r:id="rId9"/>
    <p:sldId id="1040" r:id="rId10"/>
    <p:sldId id="1084" r:id="rId11"/>
    <p:sldId id="1085" r:id="rId12"/>
    <p:sldId id="1038" r:id="rId13"/>
    <p:sldId id="1037" r:id="rId14"/>
    <p:sldId id="1096" r:id="rId15"/>
    <p:sldId id="1086" r:id="rId16"/>
    <p:sldId id="1041" r:id="rId17"/>
    <p:sldId id="1087" r:id="rId18"/>
    <p:sldId id="1069" r:id="rId19"/>
    <p:sldId id="1070" r:id="rId20"/>
    <p:sldId id="1071" r:id="rId21"/>
    <p:sldId id="1073" r:id="rId22"/>
    <p:sldId id="1072" r:id="rId23"/>
    <p:sldId id="1095" r:id="rId24"/>
    <p:sldId id="1076" r:id="rId25"/>
    <p:sldId id="1077" r:id="rId26"/>
    <p:sldId id="1078" r:id="rId27"/>
    <p:sldId id="1079" r:id="rId28"/>
    <p:sldId id="1074" r:id="rId29"/>
    <p:sldId id="1075" r:id="rId30"/>
    <p:sldId id="1050" r:id="rId31"/>
    <p:sldId id="1090" r:id="rId32"/>
    <p:sldId id="1091" r:id="rId33"/>
    <p:sldId id="1092" r:id="rId34"/>
    <p:sldId id="1093" r:id="rId35"/>
    <p:sldId id="1094" r:id="rId36"/>
    <p:sldId id="1061" r:id="rId37"/>
    <p:sldId id="1060" r:id="rId38"/>
    <p:sldId id="1062" r:id="rId39"/>
    <p:sldId id="1064" r:id="rId40"/>
    <p:sldId id="1051" r:id="rId41"/>
    <p:sldId id="1080" r:id="rId42"/>
    <p:sldId id="1053" r:id="rId43"/>
    <p:sldId id="1056" r:id="rId44"/>
    <p:sldId id="927" r:id="rId45"/>
  </p:sldIdLst>
  <p:sldSz cx="9144000" cy="6858000" type="screen4x3"/>
  <p:notesSz cx="6797675" cy="9926638"/>
  <p:embeddedFontLst>
    <p:embeddedFont>
      <p:font typeface="Arial Narrow" panose="020B060602020203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FF"/>
    <a:srgbClr val="FFFF00"/>
    <a:srgbClr val="F79747"/>
    <a:srgbClr val="E7F3F4"/>
    <a:srgbClr val="0099F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0639" autoAdjust="0"/>
  </p:normalViewPr>
  <p:slideViewPr>
    <p:cSldViewPr>
      <p:cViewPr varScale="1">
        <p:scale>
          <a:sx n="107" d="100"/>
          <a:sy n="107" d="100"/>
        </p:scale>
        <p:origin x="19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678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F9B13E9-DAE3-43ED-A20D-30C0DD872F84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B4E28A-777F-48D2-827F-DAEDE473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7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6C4A64-878D-4E50-81A1-5CEA4163C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08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91961-E095-4007-8B74-2976115D8CF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620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C4A64-878D-4E50-81A1-5CEA4163C7B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68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C4A64-878D-4E50-81A1-5CEA4163C7B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68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E1D7C5-D18C-465F-A008-DB54E9527563}" type="slidenum">
              <a:rPr lang="ru-RU" altLang="ru-RU" smtClean="0"/>
              <a:pPr>
                <a:spcBef>
                  <a:spcPct val="0"/>
                </a:spcBef>
              </a:pPr>
              <a:t>37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362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59000" y="0"/>
            <a:ext cx="6985000" cy="1009650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4925" y="6362700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60226C0-D943-4C48-852D-441C05773288}" type="slidenum">
              <a:rPr lang="en-US" alt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Объект 23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9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971675" y="6337300"/>
            <a:ext cx="7181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ОПРЕДЕЛЕНИЕ ВОЗМОЖНОСТИ ИСПОЛЬЗОВАНИЯ СХЕМ РАЗДЕЛЬНОЙ ОТГРУЗКИ СТАБИЛЬНОГО КОНДЕНСАТА УСК </a:t>
            </a:r>
            <a:br>
              <a:rPr lang="ru-RU" alt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 ФР. 340-КК УМТ, ИСПОЛЬЗОВАНИЯ ВАГОН-ЦИСТЕРН С ОБОГРЕВОМ ДЛЯ ПЕРЕВОЗКИ СТАБИЛЬНОГО ГАЗОВОГО КОНДЕНСАТА</a:t>
            </a:r>
            <a:endParaRPr lang="ru-RU" alt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4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4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4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4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8"/>
          <p:cNvSpPr>
            <a:spLocks noChangeArrowheads="1"/>
          </p:cNvSpPr>
          <p:nvPr userDrawn="1"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6" name="Freeform 72"/>
          <p:cNvSpPr>
            <a:spLocks noEditPoints="1"/>
          </p:cNvSpPr>
          <p:nvPr userDrawn="1"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73"/>
          <p:cNvSpPr>
            <a:spLocks/>
          </p:cNvSpPr>
          <p:nvPr userDrawn="1"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74"/>
          <p:cNvSpPr>
            <a:spLocks/>
          </p:cNvSpPr>
          <p:nvPr userDrawn="1"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75"/>
          <p:cNvSpPr>
            <a:spLocks noEditPoints="1"/>
          </p:cNvSpPr>
          <p:nvPr userDrawn="1"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76"/>
          <p:cNvSpPr>
            <a:spLocks/>
          </p:cNvSpPr>
          <p:nvPr userDrawn="1"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77"/>
          <p:cNvSpPr>
            <a:spLocks/>
          </p:cNvSpPr>
          <p:nvPr userDrawn="1"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78"/>
          <p:cNvSpPr>
            <a:spLocks noEditPoints="1"/>
          </p:cNvSpPr>
          <p:nvPr userDrawn="1"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79"/>
          <p:cNvSpPr>
            <a:spLocks noEditPoints="1"/>
          </p:cNvSpPr>
          <p:nvPr userDrawn="1"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80"/>
          <p:cNvSpPr>
            <a:spLocks/>
          </p:cNvSpPr>
          <p:nvPr userDrawn="1"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5" name="Rectangle 81"/>
          <p:cNvSpPr>
            <a:spLocks noChangeArrowheads="1"/>
          </p:cNvSpPr>
          <p:nvPr userDrawn="1"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6" name="Freeform 82"/>
          <p:cNvSpPr>
            <a:spLocks/>
          </p:cNvSpPr>
          <p:nvPr userDrawn="1"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83"/>
          <p:cNvSpPr>
            <a:spLocks/>
          </p:cNvSpPr>
          <p:nvPr userDrawn="1"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84"/>
          <p:cNvSpPr>
            <a:spLocks noEditPoints="1"/>
          </p:cNvSpPr>
          <p:nvPr userDrawn="1"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85"/>
          <p:cNvSpPr>
            <a:spLocks/>
          </p:cNvSpPr>
          <p:nvPr userDrawn="1"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86"/>
          <p:cNvSpPr>
            <a:spLocks noEditPoints="1"/>
          </p:cNvSpPr>
          <p:nvPr userDrawn="1"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87"/>
          <p:cNvSpPr>
            <a:spLocks noEditPoints="1"/>
          </p:cNvSpPr>
          <p:nvPr userDrawn="1"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88"/>
          <p:cNvSpPr>
            <a:spLocks noEditPoints="1"/>
          </p:cNvSpPr>
          <p:nvPr userDrawn="1"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89"/>
          <p:cNvSpPr>
            <a:spLocks noEditPoints="1"/>
          </p:cNvSpPr>
          <p:nvPr userDrawn="1"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90"/>
          <p:cNvSpPr>
            <a:spLocks/>
          </p:cNvSpPr>
          <p:nvPr userDrawn="1"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91"/>
          <p:cNvSpPr>
            <a:spLocks/>
          </p:cNvSpPr>
          <p:nvPr userDrawn="1"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92"/>
          <p:cNvSpPr>
            <a:spLocks noEditPoints="1"/>
          </p:cNvSpPr>
          <p:nvPr userDrawn="1"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24"/>
          <p:cNvSpPr>
            <a:spLocks noEditPoints="1"/>
          </p:cNvSpPr>
          <p:nvPr userDrawn="1"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25"/>
          <p:cNvSpPr>
            <a:spLocks/>
          </p:cNvSpPr>
          <p:nvPr userDrawn="1"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0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2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3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4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5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6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7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18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D287CFD-7D5F-496B-AD41-E232DBBEC19F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071546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3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3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8"/>
          <p:cNvSpPr>
            <a:spLocks noChangeArrowheads="1"/>
          </p:cNvSpPr>
          <p:nvPr userDrawn="1"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5" name="Freeform 72"/>
          <p:cNvSpPr>
            <a:spLocks noEditPoints="1"/>
          </p:cNvSpPr>
          <p:nvPr userDrawn="1"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6" name="Freeform 73"/>
          <p:cNvSpPr>
            <a:spLocks/>
          </p:cNvSpPr>
          <p:nvPr userDrawn="1"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74"/>
          <p:cNvSpPr>
            <a:spLocks/>
          </p:cNvSpPr>
          <p:nvPr userDrawn="1"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75"/>
          <p:cNvSpPr>
            <a:spLocks noEditPoints="1"/>
          </p:cNvSpPr>
          <p:nvPr userDrawn="1"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76"/>
          <p:cNvSpPr>
            <a:spLocks/>
          </p:cNvSpPr>
          <p:nvPr userDrawn="1"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77"/>
          <p:cNvSpPr>
            <a:spLocks/>
          </p:cNvSpPr>
          <p:nvPr userDrawn="1"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78"/>
          <p:cNvSpPr>
            <a:spLocks noEditPoints="1"/>
          </p:cNvSpPr>
          <p:nvPr userDrawn="1"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79"/>
          <p:cNvSpPr>
            <a:spLocks noEditPoints="1"/>
          </p:cNvSpPr>
          <p:nvPr userDrawn="1"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80"/>
          <p:cNvSpPr>
            <a:spLocks/>
          </p:cNvSpPr>
          <p:nvPr userDrawn="1"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4" name="Rectangle 81"/>
          <p:cNvSpPr>
            <a:spLocks noChangeArrowheads="1"/>
          </p:cNvSpPr>
          <p:nvPr userDrawn="1"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5" name="Freeform 82"/>
          <p:cNvSpPr>
            <a:spLocks/>
          </p:cNvSpPr>
          <p:nvPr userDrawn="1"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83"/>
          <p:cNvSpPr>
            <a:spLocks/>
          </p:cNvSpPr>
          <p:nvPr userDrawn="1"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84"/>
          <p:cNvSpPr>
            <a:spLocks noEditPoints="1"/>
          </p:cNvSpPr>
          <p:nvPr userDrawn="1"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85"/>
          <p:cNvSpPr>
            <a:spLocks/>
          </p:cNvSpPr>
          <p:nvPr userDrawn="1"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86"/>
          <p:cNvSpPr>
            <a:spLocks noEditPoints="1"/>
          </p:cNvSpPr>
          <p:nvPr userDrawn="1"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87"/>
          <p:cNvSpPr>
            <a:spLocks noEditPoints="1"/>
          </p:cNvSpPr>
          <p:nvPr userDrawn="1"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88"/>
          <p:cNvSpPr>
            <a:spLocks noEditPoints="1"/>
          </p:cNvSpPr>
          <p:nvPr userDrawn="1"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89"/>
          <p:cNvSpPr>
            <a:spLocks noEditPoints="1"/>
          </p:cNvSpPr>
          <p:nvPr userDrawn="1"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90"/>
          <p:cNvSpPr>
            <a:spLocks/>
          </p:cNvSpPr>
          <p:nvPr userDrawn="1"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91"/>
          <p:cNvSpPr>
            <a:spLocks/>
          </p:cNvSpPr>
          <p:nvPr userDrawn="1"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92"/>
          <p:cNvSpPr>
            <a:spLocks noEditPoints="1"/>
          </p:cNvSpPr>
          <p:nvPr userDrawn="1"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24"/>
          <p:cNvSpPr>
            <a:spLocks noEditPoints="1"/>
          </p:cNvSpPr>
          <p:nvPr userDrawn="1"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25"/>
          <p:cNvSpPr>
            <a:spLocks/>
          </p:cNvSpPr>
          <p:nvPr userDrawn="1"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9" name="Rectangle 9"/>
          <p:cNvSpPr>
            <a:spLocks noChangeArrowheads="1"/>
          </p:cNvSpPr>
          <p:nvPr userDrawn="1"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0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2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3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4" name="Line 34"/>
          <p:cNvSpPr>
            <a:spLocks noChangeShapeType="1"/>
          </p:cNvSpPr>
          <p:nvPr userDrawn="1"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5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8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D0DFF22-85D4-44EF-972F-9D8C295F474D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 userDrawn="1"/>
        </p:nvSpPr>
        <p:spPr bwMode="auto">
          <a:xfrm>
            <a:off x="1908175" y="6407150"/>
            <a:ext cx="72358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Анализ причин ввода ограничений добычи нестабильного конденсата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в 2011 году</a:t>
            </a:r>
          </a:p>
        </p:txBody>
      </p:sp>
      <p:sp>
        <p:nvSpPr>
          <p:cNvPr id="68" name="Line 34"/>
          <p:cNvSpPr>
            <a:spLocks noChangeShapeType="1"/>
          </p:cNvSpPr>
          <p:nvPr userDrawn="1"/>
        </p:nvSpPr>
        <p:spPr bwMode="auto">
          <a:xfrm flipH="1">
            <a:off x="1928813" y="6286500"/>
            <a:ext cx="0" cy="571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7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212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816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90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4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4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4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6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0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2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4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5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5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7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FA31675-C3E7-44A5-A5F9-87026F35B0E4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7215206" cy="107154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7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5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5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7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5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6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7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7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9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9"/>
            <a:ext cx="8368812" cy="4143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4173" y="908050"/>
            <a:ext cx="7596554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9163" y="6348413"/>
            <a:ext cx="60483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6FD45D7-479C-4E62-BB1A-AEEE0EFD8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451604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7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5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6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7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2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9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5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6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7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8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9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8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9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23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928795" y="297814"/>
            <a:ext cx="7215206" cy="475921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2149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928813" y="6362700"/>
            <a:ext cx="721518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1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0" y="6357938"/>
            <a:ext cx="1928813" cy="4810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65EDBFC-BFEE-4D1C-9133-466701FC3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287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4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4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4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6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5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6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6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7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3989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9163" y="6348413"/>
            <a:ext cx="60483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42D371-A02E-4CD7-B7F9-98BDE8A9C5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21851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59000" y="0"/>
            <a:ext cx="6985000" cy="1009650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4925" y="6362700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DB2E969-40B3-4FE0-AD90-1FE2DB13CFD5}" type="slidenum">
              <a:rPr lang="en-US" alt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Объект 23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7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6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79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440488"/>
            <a:ext cx="1487487" cy="34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AAA4A093-A583-45DF-8E67-D94EE642A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Сургутский ЗСК</a:t>
            </a:r>
          </a:p>
        </p:txBody>
      </p:sp>
    </p:spTree>
    <p:extLst>
      <p:ext uri="{BB962C8B-B14F-4D97-AF65-F5344CB8AC3E}">
        <p14:creationId xmlns:p14="http://schemas.microsoft.com/office/powerpoint/2010/main" val="194202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5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3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3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5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6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4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5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5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18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481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5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4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5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46A9C3B-B84E-40CF-9A84-5ED1C2410736}" type="datetimeFigureOut">
              <a:rPr lang="ru-RU"/>
              <a:pPr>
                <a:defRPr/>
              </a:pPr>
              <a:t>06.02.2017</a:t>
            </a:fld>
            <a:endParaRPr lang="ru-RU" dirty="0"/>
          </a:p>
        </p:txBody>
      </p:sp>
      <p:sp>
        <p:nvSpPr>
          <p:cNvPr id="3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19795AE-78FC-4936-9070-269ECEA6B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09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Text Box 35"/>
          <p:cNvSpPr txBox="1">
            <a:spLocks noChangeArrowheads="1"/>
          </p:cNvSpPr>
          <p:nvPr userDrawn="1"/>
        </p:nvSpPr>
        <p:spPr bwMode="auto">
          <a:xfrm>
            <a:off x="34925" y="6356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3A4F4E0-3C70-4EA9-B312-2B67C08CC905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1936750" y="6316663"/>
            <a:ext cx="0" cy="549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908175" y="6315075"/>
            <a:ext cx="7235825" cy="542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Перспективные направления развития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газохимических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производств в России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г.Сургут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17 декабря </a:t>
            </a: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2015 г.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68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Text Box 35"/>
          <p:cNvSpPr txBox="1">
            <a:spLocks noChangeArrowheads="1"/>
          </p:cNvSpPr>
          <p:nvPr userDrawn="1"/>
        </p:nvSpPr>
        <p:spPr bwMode="auto">
          <a:xfrm>
            <a:off x="34925" y="6356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5A19D32-3ED3-43B4-A706-C94BC6359829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1936750" y="6316663"/>
            <a:ext cx="0" cy="549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908175" y="6315075"/>
            <a:ext cx="7235825" cy="542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Перспективные направления развития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газохимических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производств в России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г.Сургут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17 декабря </a:t>
            </a: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2015 г.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94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Text Box 35"/>
          <p:cNvSpPr txBox="1">
            <a:spLocks noChangeArrowheads="1"/>
          </p:cNvSpPr>
          <p:nvPr userDrawn="1"/>
        </p:nvSpPr>
        <p:spPr bwMode="auto">
          <a:xfrm>
            <a:off x="34925" y="6356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D07A188-ACFD-4BEB-A88C-12D69DAFB3F6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1936750" y="6316663"/>
            <a:ext cx="0" cy="549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908175" y="6315075"/>
            <a:ext cx="7235825" cy="542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Перспективные направления развития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газохимических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производств в России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г.Сургут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17 декабря </a:t>
            </a: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2015 г.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90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3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3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3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42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89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BF87A0C1-E4CF-4597-96BF-DEA07E82A74B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 userDrawn="1"/>
        </p:nvSpPr>
        <p:spPr bwMode="auto">
          <a:xfrm>
            <a:off x="1979613" y="6381750"/>
            <a:ext cx="7164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Перспективы развития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723281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Text Box 35"/>
          <p:cNvSpPr txBox="1">
            <a:spLocks noChangeArrowheads="1"/>
          </p:cNvSpPr>
          <p:nvPr userDrawn="1"/>
        </p:nvSpPr>
        <p:spPr bwMode="auto">
          <a:xfrm>
            <a:off x="34925" y="6356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FD4E253D-7D15-4BE1-A23E-73F66EA52994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1936750" y="6316663"/>
            <a:ext cx="0" cy="549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908175" y="6315075"/>
            <a:ext cx="7235825" cy="542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Перспективные направления развития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газохимических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производств в России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г.Сургут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17 декабря </a:t>
            </a: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2015 г.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264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Text Box 35"/>
          <p:cNvSpPr txBox="1">
            <a:spLocks noChangeArrowheads="1"/>
          </p:cNvSpPr>
          <p:nvPr userDrawn="1"/>
        </p:nvSpPr>
        <p:spPr bwMode="auto">
          <a:xfrm>
            <a:off x="34925" y="6356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0B750AF-090A-4ABF-9892-D3380A5EC84C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1936750" y="6316663"/>
            <a:ext cx="0" cy="549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908175" y="6315075"/>
            <a:ext cx="7235825" cy="542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Перспективные направления развития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газохимических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производств в России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г.Сургут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17 декабря </a:t>
            </a: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2015 г.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47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0913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Text Box 35"/>
          <p:cNvSpPr txBox="1">
            <a:spLocks noChangeArrowheads="1"/>
          </p:cNvSpPr>
          <p:nvPr userDrawn="1"/>
        </p:nvSpPr>
        <p:spPr bwMode="auto">
          <a:xfrm>
            <a:off x="34925" y="63563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7621860-AAC5-4466-97EC-09FA61B03A74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1936750" y="6316663"/>
            <a:ext cx="0" cy="549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908175" y="6315075"/>
            <a:ext cx="7235825" cy="542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Перспективные направления развития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газохимических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производств в России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г.Сургут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17 декабря </a:t>
            </a:r>
            <a:r>
              <a:rPr lang="ru-RU" altLang="ru-RU" sz="160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2015 г.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26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135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/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/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94C1CCB2-DA99-4E45-A9E8-AB4BE5F56B0E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7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2"/>
          <p:cNvSpPr>
            <a:spLocks noGrp="1" noChangeArrowheads="1"/>
          </p:cNvSpPr>
          <p:nvPr/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29" name="Rectangle 12"/>
          <p:cNvSpPr>
            <a:spLocks noGrp="1" noChangeArrowheads="1"/>
          </p:cNvSpPr>
          <p:nvPr/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DB752AF-F675-4A6A-B3F9-4801B0303D5A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7215206" cy="107154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2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ЗАВОДЕ ПО СТАБИЛИЗАЦИИ КОНДЕНСАТА </a:t>
            </a: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ИМЕНИ В.С.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ЧЕРНОМЫРДИНА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5EE1415F-6139-4A2E-BEB5-6B5837882DB3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8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6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7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546D47C-FDA8-4828-88D7-7039345214DA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7215206" cy="107154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65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ЗАВОДЕ ПО СТАБИЛИЗАЦИИ КОНДЕНСАТА </a:t>
            </a: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ИМЕНИ В.С.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ЧЕРНОМЫРДИНА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49E49F8-D16C-4F18-B4D0-00B13453240B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5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071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A118A11-D988-4184-8128-222EA756F775}" type="datetime1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A6BFA95-2895-490D-9EE1-B4763709F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49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6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9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6B6DBBB-9927-4FDF-BDEA-8C13D72DDAD1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"/>
            <a:ext cx="7215206" cy="107154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603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7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83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1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11BDA8F6-AE80-400D-8D37-E2D4615B1A22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00010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0200"/>
            <a:ext cx="561499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5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7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29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 userDrawn="1"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CBF9C1D-965D-44D7-B4CE-AEFECAE685F2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0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1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26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5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3F56-DF86-4418-BAD5-0D95F1C493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068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B94030CC-17D3-46B3-B9F5-F006415DDF7C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5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D953C51-594C-4ED5-B7E5-C7C24DC411E6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4435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Макет с ном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Arial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Arial" charset="0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charset="0"/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 userDrawn="1"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943100" y="6310313"/>
            <a:ext cx="7200900" cy="5476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ООО «Газпром переработка»: краткая информация</a:t>
            </a: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34925" y="6362700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60226C0-D943-4C48-852D-441C05773288}" type="slidenum">
              <a:rPr lang="en-US" alt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5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AF02AF45-D89B-421B-B22D-1A5D3D6868B5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9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663FE15-D31A-4F03-9CD5-50650A9ED0D9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05876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CD731BB-D63B-4617-912D-76B8433BAC20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3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E7C5599-D6E5-48E3-8E04-550A198182C4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99951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126BEF1-12FE-4703-AEBF-6AF2E661BED3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7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D757905-8BA1-4281-99CB-626703792A5E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00739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1DB5EB0-780C-4508-BCAD-7E0E0F391EFE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5808DBB-18A5-471F-9699-9D12EA8AEED0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Нижний колонтитул 7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8629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61DC8D0-781B-4BCA-A18A-4786B4AF0F6D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5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BE406B-3E42-4AE3-8024-A8DBA00754CC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50421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9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3EC8F27-FF36-4785-AA3E-599C2BEB7EE7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99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67F8A4E-9843-4814-849F-58513CEF1A09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2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51567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92514D9-5801-4827-947C-7A1937C1C99D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23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9BDF3161-DA66-4819-9459-19BE085F8209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5480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4B3DEBB6-39A5-4D36-A6D9-7FC19FF85785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7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CED9BCC-7E75-4E8B-99C4-A2BF4C58CC35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57387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81F0990-B6ED-4339-8583-929728EFD2D9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1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368EB40-2BD0-4031-BF7F-9532B5472DB6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2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75474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9BE435-537C-498A-8FEB-4EE246C49B43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5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39EFF3-1400-4318-809C-23569C0BCAAA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2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576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97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C46B9EA-01E0-47BF-9E16-59F586BA1B50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9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2951AD9-C1B9-4FB5-8A8C-D60EBDA7F1A0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85803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5A337907-0107-4FEF-963E-4A0472492F99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3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5769E16-9491-4153-A787-EF3F43E972E3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382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83914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00677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69956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17420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0632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05611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5"/>
          <p:cNvSpPr>
            <a:spLocks noChangeArrowheads="1"/>
          </p:cNvSpPr>
          <p:nvPr userDrawn="1"/>
        </p:nvSpPr>
        <p:spPr bwMode="auto">
          <a:xfrm>
            <a:off x="2095500" y="6296025"/>
            <a:ext cx="6896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ТЕКУЩАЯ СИТУАЦИЯ И ПЕРСПЕКТИВЫ ДАЛЬНЕЙШЕЙ ЭКСПЛУАТАЦИИ</a:t>
            </a:r>
            <a:endParaRPr lang="en-US" altLang="ru-RU" sz="160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СОСНОГОРСКОГО ГПЗ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40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017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37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65191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76082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90059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53238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6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40073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8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77427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15724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9826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50724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2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5"/>
          <p:cNvSpPr>
            <a:spLocks noChangeArrowheads="1"/>
          </p:cNvSpPr>
          <p:nvPr userDrawn="1"/>
        </p:nvSpPr>
        <p:spPr bwMode="auto">
          <a:xfrm>
            <a:off x="2095500" y="6296025"/>
            <a:ext cx="6896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ТЕКУЩАЯ СИТУАЦИЯ И ПЕРСПЕКТИВЫ ДАЛЬНЕЙШЕЙ ЭКСПЛУАТАЦИИ</a:t>
            </a:r>
            <a:endParaRPr lang="en-US" altLang="ru-RU" sz="1600" smtClean="0">
              <a:solidFill>
                <a:srgbClr val="FFFFF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СОСНОГОРСКОГО ГПЗ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7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856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6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1553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0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6844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54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94800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8" name="CorelDRAW" r:id="rId3" imgW="5068800" imgH="2510640" progId="">
                  <p:embed/>
                </p:oleObj>
              </mc:Choice>
              <mc:Fallback>
                <p:oleObj name="CorelDRAW" r:id="rId3" imgW="5068800" imgH="2510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009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0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2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vmlDrawing" Target="../drawings/vmlDrawing5.v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1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vmlDrawing" Target="../drawings/vmlDrawing23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Layout" Target="../slideLayouts/slideLayout36.xml"/><Relationship Id="rId7" Type="http://schemas.openxmlformats.org/officeDocument/2006/relationships/vmlDrawing" Target="../drawings/vmlDrawing26.v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vmlDrawing" Target="../drawings/vmlDrawing31.v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vmlDrawing" Target="../drawings/vmlDrawing45.v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oleObject" Target="../embeddings/oleObject74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vmlDrawing" Target="../drawings/vmlDrawing57.v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oleObject" Target="../embeddings/oleObject8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159000" y="0"/>
            <a:ext cx="6985000" cy="1009650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Line 12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34925" y="6362700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DBFD263-D67E-4FAC-8B6B-5B0E95F9233A}" type="slidenum">
              <a:rPr lang="en-US" altLang="ru-RU" sz="2000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 eaLnBrk="1" hangingPunct="1">
                <a:defRPr/>
              </a:pPr>
              <a:t>‹#›</a:t>
            </a:fld>
            <a:endParaRPr lang="ru-RU" altLang="ru-RU" sz="2000" b="1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35" name="Объект 23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orelDRAW" r:id="rId7" imgW="5068800" imgH="2510640" progId="">
                  <p:embed/>
                </p:oleObj>
              </mc:Choice>
              <mc:Fallback>
                <p:oleObj name="CorelDRAW" r:id="rId7" imgW="5068800" imgH="251064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2185" r:id="rId1"/>
    <p:sldLayoutId id="2147492187" r:id="rId2"/>
    <p:sldLayoutId id="2147492171" r:id="rId3"/>
    <p:sldLayoutId id="214749218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/>
        </p:nvSpPr>
        <p:spPr bwMode="auto">
          <a:xfrm>
            <a:off x="0" y="6216650"/>
            <a:ext cx="9155113" cy="641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 useBgFill="1">
        <p:nvSpPr>
          <p:cNvPr id="2051" name="Freeform 72"/>
          <p:cNvSpPr>
            <a:spLocks noEditPoints="1"/>
          </p:cNvSpPr>
          <p:nvPr/>
        </p:nvSpPr>
        <p:spPr bwMode="auto">
          <a:xfrm>
            <a:off x="8069263" y="6242050"/>
            <a:ext cx="114300" cy="37306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"/>
              <a:gd name="T73" fmla="*/ 0 h 229"/>
              <a:gd name="T74" fmla="*/ 75 w 75"/>
              <a:gd name="T75" fmla="*/ 229 h 2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2" name="Freeform 73"/>
          <p:cNvSpPr>
            <a:spLocks/>
          </p:cNvSpPr>
          <p:nvPr/>
        </p:nvSpPr>
        <p:spPr bwMode="auto">
          <a:xfrm>
            <a:off x="7859713" y="6430963"/>
            <a:ext cx="330200" cy="400050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250"/>
              <a:gd name="T59" fmla="*/ 217 w 217"/>
              <a:gd name="T60" fmla="*/ 250 h 2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3" name="Freeform 74"/>
          <p:cNvSpPr>
            <a:spLocks/>
          </p:cNvSpPr>
          <p:nvPr/>
        </p:nvSpPr>
        <p:spPr bwMode="auto">
          <a:xfrm>
            <a:off x="8215313" y="6338888"/>
            <a:ext cx="82550" cy="231775"/>
          </a:xfrm>
          <a:custGeom>
            <a:avLst/>
            <a:gdLst>
              <a:gd name="T0" fmla="*/ 0 w 46"/>
              <a:gd name="T1" fmla="*/ 0 h 125"/>
              <a:gd name="T2" fmla="*/ 2147483646 w 46"/>
              <a:gd name="T3" fmla="*/ 0 h 125"/>
              <a:gd name="T4" fmla="*/ 2147483646 w 46"/>
              <a:gd name="T5" fmla="*/ 2147483646 h 125"/>
              <a:gd name="T6" fmla="*/ 2147483646 w 46"/>
              <a:gd name="T7" fmla="*/ 2147483646 h 125"/>
              <a:gd name="T8" fmla="*/ 2147483646 w 46"/>
              <a:gd name="T9" fmla="*/ 2147483646 h 125"/>
              <a:gd name="T10" fmla="*/ 0 w 46"/>
              <a:gd name="T11" fmla="*/ 2147483646 h 125"/>
              <a:gd name="T12" fmla="*/ 0 w 46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25"/>
              <a:gd name="T23" fmla="*/ 46 w 46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2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4" name="Freeform 75"/>
          <p:cNvSpPr>
            <a:spLocks noEditPoints="1"/>
          </p:cNvSpPr>
          <p:nvPr/>
        </p:nvSpPr>
        <p:spPr bwMode="auto">
          <a:xfrm>
            <a:off x="8297863" y="6338888"/>
            <a:ext cx="111125" cy="231775"/>
          </a:xfrm>
          <a:custGeom>
            <a:avLst/>
            <a:gdLst>
              <a:gd name="T0" fmla="*/ 0 w 63"/>
              <a:gd name="T1" fmla="*/ 2147483646 h 125"/>
              <a:gd name="T2" fmla="*/ 2147483646 w 63"/>
              <a:gd name="T3" fmla="*/ 2147483646 h 125"/>
              <a:gd name="T4" fmla="*/ 2147483646 w 63"/>
              <a:gd name="T5" fmla="*/ 2147483646 h 125"/>
              <a:gd name="T6" fmla="*/ 2147483646 w 63"/>
              <a:gd name="T7" fmla="*/ 2147483646 h 125"/>
              <a:gd name="T8" fmla="*/ 2147483646 w 63"/>
              <a:gd name="T9" fmla="*/ 2147483646 h 125"/>
              <a:gd name="T10" fmla="*/ 2147483646 w 63"/>
              <a:gd name="T11" fmla="*/ 2147483646 h 125"/>
              <a:gd name="T12" fmla="*/ 2147483646 w 63"/>
              <a:gd name="T13" fmla="*/ 0 h 125"/>
              <a:gd name="T14" fmla="*/ 2147483646 w 63"/>
              <a:gd name="T15" fmla="*/ 0 h 125"/>
              <a:gd name="T16" fmla="*/ 0 w 63"/>
              <a:gd name="T17" fmla="*/ 2147483646 h 125"/>
              <a:gd name="T18" fmla="*/ 2147483646 w 63"/>
              <a:gd name="T19" fmla="*/ 2147483646 h 125"/>
              <a:gd name="T20" fmla="*/ 2147483646 w 63"/>
              <a:gd name="T21" fmla="*/ 2147483646 h 125"/>
              <a:gd name="T22" fmla="*/ 2147483646 w 63"/>
              <a:gd name="T23" fmla="*/ 2147483646 h 125"/>
              <a:gd name="T24" fmla="*/ 2147483646 w 63"/>
              <a:gd name="T25" fmla="*/ 2147483646 h 125"/>
              <a:gd name="T26" fmla="*/ 2147483646 w 63"/>
              <a:gd name="T27" fmla="*/ 2147483646 h 1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125"/>
              <a:gd name="T44" fmla="*/ 63 w 63"/>
              <a:gd name="T45" fmla="*/ 125 h 1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125">
                <a:moveTo>
                  <a:pt x="0" y="125"/>
                </a:moveTo>
                <a:lnTo>
                  <a:pt x="23" y="125"/>
                </a:lnTo>
                <a:lnTo>
                  <a:pt x="26" y="92"/>
                </a:lnTo>
                <a:lnTo>
                  <a:pt x="37" y="92"/>
                </a:lnTo>
                <a:lnTo>
                  <a:pt x="39" y="125"/>
                </a:lnTo>
                <a:lnTo>
                  <a:pt x="63" y="125"/>
                </a:lnTo>
                <a:lnTo>
                  <a:pt x="50" y="0"/>
                </a:lnTo>
                <a:lnTo>
                  <a:pt x="12" y="0"/>
                </a:lnTo>
                <a:lnTo>
                  <a:pt x="0" y="125"/>
                </a:lnTo>
                <a:close/>
                <a:moveTo>
                  <a:pt x="27" y="78"/>
                </a:moveTo>
                <a:lnTo>
                  <a:pt x="31" y="15"/>
                </a:lnTo>
                <a:lnTo>
                  <a:pt x="32" y="15"/>
                </a:lnTo>
                <a:lnTo>
                  <a:pt x="36" y="78"/>
                </a:lnTo>
                <a:lnTo>
                  <a:pt x="27" y="78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5" name="Freeform 76"/>
          <p:cNvSpPr>
            <a:spLocks/>
          </p:cNvSpPr>
          <p:nvPr/>
        </p:nvSpPr>
        <p:spPr bwMode="auto">
          <a:xfrm>
            <a:off x="8426450" y="6338888"/>
            <a:ext cx="100013" cy="231775"/>
          </a:xfrm>
          <a:custGeom>
            <a:avLst/>
            <a:gdLst>
              <a:gd name="T0" fmla="*/ 2147483646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2147483646 w 56"/>
              <a:gd name="T15" fmla="*/ 2147483646 h 125"/>
              <a:gd name="T16" fmla="*/ 2147483646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0 w 56"/>
              <a:gd name="T29" fmla="*/ 2147483646 h 125"/>
              <a:gd name="T30" fmla="*/ 0 w 56"/>
              <a:gd name="T31" fmla="*/ 2147483646 h 125"/>
              <a:gd name="T32" fmla="*/ 2147483646 w 56"/>
              <a:gd name="T33" fmla="*/ 0 h 125"/>
              <a:gd name="T34" fmla="*/ 2147483646 w 56"/>
              <a:gd name="T35" fmla="*/ 0 h 125"/>
              <a:gd name="T36" fmla="*/ 2147483646 w 56"/>
              <a:gd name="T37" fmla="*/ 2147483646 h 125"/>
              <a:gd name="T38" fmla="*/ 2147483646 w 56"/>
              <a:gd name="T39" fmla="*/ 2147483646 h 125"/>
              <a:gd name="T40" fmla="*/ 2147483646 w 56"/>
              <a:gd name="T41" fmla="*/ 2147483646 h 125"/>
              <a:gd name="T42" fmla="*/ 2147483646 w 56"/>
              <a:gd name="T43" fmla="*/ 2147483646 h 125"/>
              <a:gd name="T44" fmla="*/ 2147483646 w 56"/>
              <a:gd name="T45" fmla="*/ 2147483646 h 125"/>
              <a:gd name="T46" fmla="*/ 2147483646 w 56"/>
              <a:gd name="T47" fmla="*/ 2147483646 h 125"/>
              <a:gd name="T48" fmla="*/ 2147483646 w 56"/>
              <a:gd name="T49" fmla="*/ 2147483646 h 125"/>
              <a:gd name="T50" fmla="*/ 2147483646 w 56"/>
              <a:gd name="T51" fmla="*/ 2147483646 h 125"/>
              <a:gd name="T52" fmla="*/ 0 w 56"/>
              <a:gd name="T53" fmla="*/ 2147483646 h 125"/>
              <a:gd name="T54" fmla="*/ 0 w 56"/>
              <a:gd name="T55" fmla="*/ 2147483646 h 125"/>
              <a:gd name="T56" fmla="*/ 2147483646 w 56"/>
              <a:gd name="T57" fmla="*/ 2147483646 h 1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25"/>
              <a:gd name="T89" fmla="*/ 56 w 56"/>
              <a:gd name="T90" fmla="*/ 125 h 1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25">
                <a:moveTo>
                  <a:pt x="25" y="81"/>
                </a:moveTo>
                <a:lnTo>
                  <a:pt x="25" y="105"/>
                </a:lnTo>
                <a:cubicBezTo>
                  <a:pt x="25" y="108"/>
                  <a:pt x="27" y="109"/>
                  <a:pt x="28" y="109"/>
                </a:cubicBezTo>
                <a:cubicBezTo>
                  <a:pt x="31" y="109"/>
                  <a:pt x="32" y="107"/>
                  <a:pt x="32" y="105"/>
                </a:cubicBezTo>
                <a:lnTo>
                  <a:pt x="32" y="76"/>
                </a:lnTo>
                <a:cubicBezTo>
                  <a:pt x="32" y="72"/>
                  <a:pt x="32" y="67"/>
                  <a:pt x="23" y="67"/>
                </a:cubicBezTo>
                <a:lnTo>
                  <a:pt x="13" y="67"/>
                </a:lnTo>
                <a:lnTo>
                  <a:pt x="13" y="54"/>
                </a:lnTo>
                <a:lnTo>
                  <a:pt x="23" y="54"/>
                </a:lnTo>
                <a:cubicBezTo>
                  <a:pt x="30" y="54"/>
                  <a:pt x="32" y="52"/>
                  <a:pt x="32" y="44"/>
                </a:cubicBezTo>
                <a:lnTo>
                  <a:pt x="32" y="19"/>
                </a:lnTo>
                <a:cubicBezTo>
                  <a:pt x="32" y="17"/>
                  <a:pt x="31" y="15"/>
                  <a:pt x="28" y="15"/>
                </a:cubicBezTo>
                <a:cubicBezTo>
                  <a:pt x="27" y="15"/>
                  <a:pt x="25" y="16"/>
                  <a:pt x="25" y="19"/>
                </a:cubicBezTo>
                <a:lnTo>
                  <a:pt x="25" y="40"/>
                </a:lnTo>
                <a:lnTo>
                  <a:pt x="0" y="40"/>
                </a:lnTo>
                <a:lnTo>
                  <a:pt x="0" y="22"/>
                </a:lnTo>
                <a:cubicBezTo>
                  <a:pt x="0" y="13"/>
                  <a:pt x="1" y="0"/>
                  <a:pt x="18" y="0"/>
                </a:cubicBezTo>
                <a:lnTo>
                  <a:pt x="38" y="0"/>
                </a:lnTo>
                <a:cubicBezTo>
                  <a:pt x="55" y="0"/>
                  <a:pt x="56" y="13"/>
                  <a:pt x="56" y="22"/>
                </a:cubicBezTo>
                <a:lnTo>
                  <a:pt x="56" y="42"/>
                </a:lnTo>
                <a:cubicBezTo>
                  <a:pt x="56" y="56"/>
                  <a:pt x="47" y="60"/>
                  <a:pt x="40" y="59"/>
                </a:cubicBezTo>
                <a:lnTo>
                  <a:pt x="40" y="60"/>
                </a:lnTo>
                <a:cubicBezTo>
                  <a:pt x="56" y="60"/>
                  <a:pt x="56" y="73"/>
                  <a:pt x="56" y="77"/>
                </a:cubicBezTo>
                <a:lnTo>
                  <a:pt x="56" y="103"/>
                </a:lnTo>
                <a:cubicBezTo>
                  <a:pt x="56" y="111"/>
                  <a:pt x="55" y="125"/>
                  <a:pt x="38" y="125"/>
                </a:cubicBezTo>
                <a:lnTo>
                  <a:pt x="18" y="125"/>
                </a:lnTo>
                <a:cubicBezTo>
                  <a:pt x="1" y="125"/>
                  <a:pt x="0" y="111"/>
                  <a:pt x="0" y="103"/>
                </a:cubicBezTo>
                <a:lnTo>
                  <a:pt x="0" y="81"/>
                </a:lnTo>
                <a:lnTo>
                  <a:pt x="25" y="8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6" name="Freeform 77"/>
          <p:cNvSpPr>
            <a:spLocks/>
          </p:cNvSpPr>
          <p:nvPr/>
        </p:nvSpPr>
        <p:spPr bwMode="auto">
          <a:xfrm>
            <a:off x="8555038" y="6338888"/>
            <a:ext cx="98425" cy="231775"/>
          </a:xfrm>
          <a:custGeom>
            <a:avLst/>
            <a:gdLst>
              <a:gd name="T0" fmla="*/ 0 w 56"/>
              <a:gd name="T1" fmla="*/ 0 h 125"/>
              <a:gd name="T2" fmla="*/ 2147483646 w 56"/>
              <a:gd name="T3" fmla="*/ 0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2147483646 h 125"/>
              <a:gd name="T14" fmla="*/ 0 w 56"/>
              <a:gd name="T15" fmla="*/ 2147483646 h 125"/>
              <a:gd name="T16" fmla="*/ 0 w 56"/>
              <a:gd name="T17" fmla="*/ 0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"/>
              <a:gd name="T28" fmla="*/ 0 h 125"/>
              <a:gd name="T29" fmla="*/ 56 w 56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" h="125">
                <a:moveTo>
                  <a:pt x="0" y="0"/>
                </a:moveTo>
                <a:lnTo>
                  <a:pt x="56" y="0"/>
                </a:lnTo>
                <a:lnTo>
                  <a:pt x="56" y="125"/>
                </a:lnTo>
                <a:lnTo>
                  <a:pt x="32" y="125"/>
                </a:lnTo>
                <a:lnTo>
                  <a:pt x="32" y="15"/>
                </a:lnTo>
                <a:lnTo>
                  <a:pt x="24" y="15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7" name="Freeform 78"/>
          <p:cNvSpPr>
            <a:spLocks noEditPoints="1"/>
          </p:cNvSpPr>
          <p:nvPr/>
        </p:nvSpPr>
        <p:spPr bwMode="auto">
          <a:xfrm>
            <a:off x="8682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2147483646 h 125"/>
              <a:gd name="T12" fmla="*/ 2147483646 w 56"/>
              <a:gd name="T13" fmla="*/ 0 h 125"/>
              <a:gd name="T14" fmla="*/ 0 w 56"/>
              <a:gd name="T15" fmla="*/ 0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25"/>
                </a:moveTo>
                <a:lnTo>
                  <a:pt x="24" y="125"/>
                </a:lnTo>
                <a:lnTo>
                  <a:pt x="24" y="82"/>
                </a:lnTo>
                <a:lnTo>
                  <a:pt x="38" y="82"/>
                </a:lnTo>
                <a:cubicBezTo>
                  <a:pt x="55" y="82"/>
                  <a:pt x="56" y="69"/>
                  <a:pt x="56" y="60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0" y="0"/>
                </a:lnTo>
                <a:lnTo>
                  <a:pt x="0" y="125"/>
                </a:lnTo>
                <a:close/>
                <a:moveTo>
                  <a:pt x="24" y="69"/>
                </a:moveTo>
                <a:lnTo>
                  <a:pt x="24" y="15"/>
                </a:lnTo>
                <a:lnTo>
                  <a:pt x="27" y="15"/>
                </a:lnTo>
                <a:cubicBezTo>
                  <a:pt x="30" y="15"/>
                  <a:pt x="32" y="18"/>
                  <a:pt x="32" y="22"/>
                </a:cubicBezTo>
                <a:lnTo>
                  <a:pt x="32" y="62"/>
                </a:lnTo>
                <a:cubicBezTo>
                  <a:pt x="32" y="66"/>
                  <a:pt x="30" y="69"/>
                  <a:pt x="27" y="69"/>
                </a:cubicBezTo>
                <a:lnTo>
                  <a:pt x="24" y="6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8" name="Freeform 79"/>
          <p:cNvSpPr>
            <a:spLocks noEditPoints="1"/>
          </p:cNvSpPr>
          <p:nvPr/>
        </p:nvSpPr>
        <p:spPr bwMode="auto">
          <a:xfrm>
            <a:off x="8809038" y="6338888"/>
            <a:ext cx="100012" cy="231775"/>
          </a:xfrm>
          <a:custGeom>
            <a:avLst/>
            <a:gdLst>
              <a:gd name="T0" fmla="*/ 0 w 56"/>
              <a:gd name="T1" fmla="*/ 2147483646 h 125"/>
              <a:gd name="T2" fmla="*/ 2147483646 w 56"/>
              <a:gd name="T3" fmla="*/ 2147483646 h 125"/>
              <a:gd name="T4" fmla="*/ 2147483646 w 56"/>
              <a:gd name="T5" fmla="*/ 2147483646 h 125"/>
              <a:gd name="T6" fmla="*/ 2147483646 w 56"/>
              <a:gd name="T7" fmla="*/ 2147483646 h 125"/>
              <a:gd name="T8" fmla="*/ 2147483646 w 56"/>
              <a:gd name="T9" fmla="*/ 2147483646 h 125"/>
              <a:gd name="T10" fmla="*/ 2147483646 w 56"/>
              <a:gd name="T11" fmla="*/ 0 h 125"/>
              <a:gd name="T12" fmla="*/ 2147483646 w 56"/>
              <a:gd name="T13" fmla="*/ 0 h 125"/>
              <a:gd name="T14" fmla="*/ 0 w 56"/>
              <a:gd name="T15" fmla="*/ 2147483646 h 125"/>
              <a:gd name="T16" fmla="*/ 0 w 56"/>
              <a:gd name="T17" fmla="*/ 2147483646 h 125"/>
              <a:gd name="T18" fmla="*/ 2147483646 w 56"/>
              <a:gd name="T19" fmla="*/ 2147483646 h 125"/>
              <a:gd name="T20" fmla="*/ 2147483646 w 56"/>
              <a:gd name="T21" fmla="*/ 2147483646 h 125"/>
              <a:gd name="T22" fmla="*/ 2147483646 w 56"/>
              <a:gd name="T23" fmla="*/ 2147483646 h 125"/>
              <a:gd name="T24" fmla="*/ 2147483646 w 56"/>
              <a:gd name="T25" fmla="*/ 2147483646 h 125"/>
              <a:gd name="T26" fmla="*/ 2147483646 w 56"/>
              <a:gd name="T27" fmla="*/ 2147483646 h 125"/>
              <a:gd name="T28" fmla="*/ 2147483646 w 56"/>
              <a:gd name="T29" fmla="*/ 2147483646 h 125"/>
              <a:gd name="T30" fmla="*/ 2147483646 w 56"/>
              <a:gd name="T31" fmla="*/ 2147483646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125"/>
              <a:gd name="T50" fmla="*/ 56 w 56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125">
                <a:moveTo>
                  <a:pt x="0" y="103"/>
                </a:moveTo>
                <a:cubicBezTo>
                  <a:pt x="0" y="111"/>
                  <a:pt x="1" y="125"/>
                  <a:pt x="18" y="125"/>
                </a:cubicBezTo>
                <a:lnTo>
                  <a:pt x="38" y="125"/>
                </a:lnTo>
                <a:cubicBezTo>
                  <a:pt x="55" y="125"/>
                  <a:pt x="56" y="111"/>
                  <a:pt x="56" y="103"/>
                </a:cubicBezTo>
                <a:lnTo>
                  <a:pt x="56" y="22"/>
                </a:lnTo>
                <a:cubicBezTo>
                  <a:pt x="56" y="13"/>
                  <a:pt x="55" y="0"/>
                  <a:pt x="38" y="0"/>
                </a:cubicBezTo>
                <a:lnTo>
                  <a:pt x="18" y="0"/>
                </a:lnTo>
                <a:cubicBezTo>
                  <a:pt x="1" y="0"/>
                  <a:pt x="0" y="13"/>
                  <a:pt x="0" y="22"/>
                </a:cubicBezTo>
                <a:lnTo>
                  <a:pt x="0" y="103"/>
                </a:lnTo>
                <a:close/>
                <a:moveTo>
                  <a:pt x="32" y="105"/>
                </a:moveTo>
                <a:cubicBezTo>
                  <a:pt x="32" y="107"/>
                  <a:pt x="30" y="109"/>
                  <a:pt x="28" y="109"/>
                </a:cubicBezTo>
                <a:cubicBezTo>
                  <a:pt x="27" y="109"/>
                  <a:pt x="24" y="108"/>
                  <a:pt x="24" y="105"/>
                </a:cubicBezTo>
                <a:lnTo>
                  <a:pt x="24" y="19"/>
                </a:lnTo>
                <a:cubicBezTo>
                  <a:pt x="24" y="16"/>
                  <a:pt x="27" y="15"/>
                  <a:pt x="28" y="15"/>
                </a:cubicBezTo>
                <a:cubicBezTo>
                  <a:pt x="30" y="15"/>
                  <a:pt x="32" y="17"/>
                  <a:pt x="32" y="19"/>
                </a:cubicBezTo>
                <a:lnTo>
                  <a:pt x="32" y="105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59" name="Freeform 80"/>
          <p:cNvSpPr>
            <a:spLocks/>
          </p:cNvSpPr>
          <p:nvPr/>
        </p:nvSpPr>
        <p:spPr bwMode="auto">
          <a:xfrm>
            <a:off x="8939213" y="6338888"/>
            <a:ext cx="165100" cy="231775"/>
          </a:xfrm>
          <a:custGeom>
            <a:avLst/>
            <a:gdLst>
              <a:gd name="T0" fmla="*/ 2147483646 w 94"/>
              <a:gd name="T1" fmla="*/ 0 h 125"/>
              <a:gd name="T2" fmla="*/ 2147483646 w 94"/>
              <a:gd name="T3" fmla="*/ 0 h 125"/>
              <a:gd name="T4" fmla="*/ 2147483646 w 94"/>
              <a:gd name="T5" fmla="*/ 2147483646 h 125"/>
              <a:gd name="T6" fmla="*/ 2147483646 w 94"/>
              <a:gd name="T7" fmla="*/ 2147483646 h 125"/>
              <a:gd name="T8" fmla="*/ 2147483646 w 94"/>
              <a:gd name="T9" fmla="*/ 2147483646 h 125"/>
              <a:gd name="T10" fmla="*/ 2147483646 w 94"/>
              <a:gd name="T11" fmla="*/ 2147483646 h 125"/>
              <a:gd name="T12" fmla="*/ 2147483646 w 94"/>
              <a:gd name="T13" fmla="*/ 2147483646 h 125"/>
              <a:gd name="T14" fmla="*/ 2147483646 w 94"/>
              <a:gd name="T15" fmla="*/ 2147483646 h 125"/>
              <a:gd name="T16" fmla="*/ 2147483646 w 94"/>
              <a:gd name="T17" fmla="*/ 2147483646 h 125"/>
              <a:gd name="T18" fmla="*/ 2147483646 w 94"/>
              <a:gd name="T19" fmla="*/ 2147483646 h 125"/>
              <a:gd name="T20" fmla="*/ 2147483646 w 94"/>
              <a:gd name="T21" fmla="*/ 2147483646 h 125"/>
              <a:gd name="T22" fmla="*/ 0 w 94"/>
              <a:gd name="T23" fmla="*/ 2147483646 h 125"/>
              <a:gd name="T24" fmla="*/ 0 w 94"/>
              <a:gd name="T25" fmla="*/ 0 h 125"/>
              <a:gd name="T26" fmla="*/ 2147483646 w 94"/>
              <a:gd name="T27" fmla="*/ 0 h 125"/>
              <a:gd name="T28" fmla="*/ 2147483646 w 94"/>
              <a:gd name="T29" fmla="*/ 2147483646 h 125"/>
              <a:gd name="T30" fmla="*/ 2147483646 w 94"/>
              <a:gd name="T31" fmla="*/ 0 h 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125"/>
              <a:gd name="T50" fmla="*/ 94 w 94"/>
              <a:gd name="T51" fmla="*/ 125 h 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125">
                <a:moveTo>
                  <a:pt x="63" y="0"/>
                </a:moveTo>
                <a:lnTo>
                  <a:pt x="94" y="0"/>
                </a:lnTo>
                <a:lnTo>
                  <a:pt x="94" y="125"/>
                </a:lnTo>
                <a:lnTo>
                  <a:pt x="70" y="125"/>
                </a:lnTo>
                <a:lnTo>
                  <a:pt x="70" y="46"/>
                </a:lnTo>
                <a:lnTo>
                  <a:pt x="69" y="46"/>
                </a:lnTo>
                <a:lnTo>
                  <a:pt x="57" y="125"/>
                </a:lnTo>
                <a:lnTo>
                  <a:pt x="37" y="125"/>
                </a:lnTo>
                <a:lnTo>
                  <a:pt x="25" y="46"/>
                </a:lnTo>
                <a:lnTo>
                  <a:pt x="24" y="46"/>
                </a:lnTo>
                <a:lnTo>
                  <a:pt x="24" y="125"/>
                </a:lnTo>
                <a:lnTo>
                  <a:pt x="0" y="125"/>
                </a:lnTo>
                <a:lnTo>
                  <a:pt x="0" y="0"/>
                </a:lnTo>
                <a:lnTo>
                  <a:pt x="31" y="0"/>
                </a:lnTo>
                <a:lnTo>
                  <a:pt x="47" y="88"/>
                </a:lnTo>
                <a:lnTo>
                  <a:pt x="63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2060" name="Rectangle 81"/>
          <p:cNvSpPr>
            <a:spLocks noChangeArrowheads="1"/>
          </p:cNvSpPr>
          <p:nvPr/>
        </p:nvSpPr>
        <p:spPr bwMode="auto">
          <a:xfrm>
            <a:off x="8205788" y="6630988"/>
            <a:ext cx="904875" cy="1666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61" name="Freeform 82"/>
          <p:cNvSpPr>
            <a:spLocks/>
          </p:cNvSpPr>
          <p:nvPr/>
        </p:nvSpPr>
        <p:spPr bwMode="auto">
          <a:xfrm>
            <a:off x="8223250" y="6659563"/>
            <a:ext cx="63500" cy="109537"/>
          </a:xfrm>
          <a:custGeom>
            <a:avLst/>
            <a:gdLst>
              <a:gd name="T0" fmla="*/ 2147483646 w 34"/>
              <a:gd name="T1" fmla="*/ 0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0 w 34"/>
              <a:gd name="T13" fmla="*/ 2147483646 h 56"/>
              <a:gd name="T14" fmla="*/ 0 w 34"/>
              <a:gd name="T15" fmla="*/ 0 h 56"/>
              <a:gd name="T16" fmla="*/ 2147483646 w 34"/>
              <a:gd name="T17" fmla="*/ 0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56"/>
              <a:gd name="T29" fmla="*/ 34 w 34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56">
                <a:moveTo>
                  <a:pt x="34" y="0"/>
                </a:moveTo>
                <a:lnTo>
                  <a:pt x="34" y="56"/>
                </a:lnTo>
                <a:lnTo>
                  <a:pt x="21" y="56"/>
                </a:lnTo>
                <a:lnTo>
                  <a:pt x="21" y="11"/>
                </a:lnTo>
                <a:lnTo>
                  <a:pt x="13" y="11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Freeform 83"/>
          <p:cNvSpPr>
            <a:spLocks/>
          </p:cNvSpPr>
          <p:nvPr/>
        </p:nvSpPr>
        <p:spPr bwMode="auto">
          <a:xfrm>
            <a:off x="8310563" y="6659563"/>
            <a:ext cx="52387" cy="109537"/>
          </a:xfrm>
          <a:custGeom>
            <a:avLst/>
            <a:gdLst>
              <a:gd name="T0" fmla="*/ 0 w 29"/>
              <a:gd name="T1" fmla="*/ 0 h 56"/>
              <a:gd name="T2" fmla="*/ 2147483646 w 29"/>
              <a:gd name="T3" fmla="*/ 0 h 56"/>
              <a:gd name="T4" fmla="*/ 2147483646 w 29"/>
              <a:gd name="T5" fmla="*/ 2147483646 h 56"/>
              <a:gd name="T6" fmla="*/ 2147483646 w 29"/>
              <a:gd name="T7" fmla="*/ 2147483646 h 56"/>
              <a:gd name="T8" fmla="*/ 2147483646 w 29"/>
              <a:gd name="T9" fmla="*/ 2147483646 h 56"/>
              <a:gd name="T10" fmla="*/ 2147483646 w 29"/>
              <a:gd name="T11" fmla="*/ 2147483646 h 56"/>
              <a:gd name="T12" fmla="*/ 2147483646 w 29"/>
              <a:gd name="T13" fmla="*/ 2147483646 h 56"/>
              <a:gd name="T14" fmla="*/ 2147483646 w 29"/>
              <a:gd name="T15" fmla="*/ 2147483646 h 56"/>
              <a:gd name="T16" fmla="*/ 2147483646 w 29"/>
              <a:gd name="T17" fmla="*/ 2147483646 h 56"/>
              <a:gd name="T18" fmla="*/ 2147483646 w 29"/>
              <a:gd name="T19" fmla="*/ 2147483646 h 56"/>
              <a:gd name="T20" fmla="*/ 2147483646 w 29"/>
              <a:gd name="T21" fmla="*/ 2147483646 h 56"/>
              <a:gd name="T22" fmla="*/ 0 w 29"/>
              <a:gd name="T23" fmla="*/ 2147483646 h 56"/>
              <a:gd name="T24" fmla="*/ 0 w 29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6"/>
              <a:gd name="T41" fmla="*/ 29 w 2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6">
                <a:moveTo>
                  <a:pt x="0" y="0"/>
                </a:moveTo>
                <a:lnTo>
                  <a:pt x="29" y="0"/>
                </a:lnTo>
                <a:lnTo>
                  <a:pt x="29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29" y="46"/>
                </a:lnTo>
                <a:lnTo>
                  <a:pt x="29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Freeform 84"/>
          <p:cNvSpPr>
            <a:spLocks noEditPoints="1"/>
          </p:cNvSpPr>
          <p:nvPr/>
        </p:nvSpPr>
        <p:spPr bwMode="auto">
          <a:xfrm>
            <a:off x="8382000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3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9" y="10"/>
                  <a:pt x="15" y="10"/>
                </a:cubicBezTo>
                <a:lnTo>
                  <a:pt x="13" y="10"/>
                </a:lnTo>
                <a:lnTo>
                  <a:pt x="13" y="24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9" y="0"/>
                </a:lnTo>
                <a:cubicBezTo>
                  <a:pt x="26" y="0"/>
                  <a:pt x="34" y="3"/>
                  <a:pt x="34" y="17"/>
                </a:cubicBezTo>
                <a:cubicBezTo>
                  <a:pt x="34" y="31"/>
                  <a:pt x="26" y="34"/>
                  <a:pt x="19" y="34"/>
                </a:cubicBezTo>
                <a:lnTo>
                  <a:pt x="13" y="34"/>
                </a:lnTo>
                <a:lnTo>
                  <a:pt x="13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Freeform 85"/>
          <p:cNvSpPr>
            <a:spLocks/>
          </p:cNvSpPr>
          <p:nvPr/>
        </p:nvSpPr>
        <p:spPr bwMode="auto">
          <a:xfrm>
            <a:off x="8464550" y="6659563"/>
            <a:ext cx="57150" cy="109537"/>
          </a:xfrm>
          <a:custGeom>
            <a:avLst/>
            <a:gdLst>
              <a:gd name="T0" fmla="*/ 0 w 30"/>
              <a:gd name="T1" fmla="*/ 0 h 56"/>
              <a:gd name="T2" fmla="*/ 2147483646 w 30"/>
              <a:gd name="T3" fmla="*/ 0 h 56"/>
              <a:gd name="T4" fmla="*/ 2147483646 w 30"/>
              <a:gd name="T5" fmla="*/ 2147483646 h 56"/>
              <a:gd name="T6" fmla="*/ 2147483646 w 30"/>
              <a:gd name="T7" fmla="*/ 2147483646 h 56"/>
              <a:gd name="T8" fmla="*/ 2147483646 w 30"/>
              <a:gd name="T9" fmla="*/ 2147483646 h 56"/>
              <a:gd name="T10" fmla="*/ 2147483646 w 30"/>
              <a:gd name="T11" fmla="*/ 2147483646 h 56"/>
              <a:gd name="T12" fmla="*/ 2147483646 w 30"/>
              <a:gd name="T13" fmla="*/ 2147483646 h 56"/>
              <a:gd name="T14" fmla="*/ 2147483646 w 30"/>
              <a:gd name="T15" fmla="*/ 2147483646 h 56"/>
              <a:gd name="T16" fmla="*/ 2147483646 w 30"/>
              <a:gd name="T17" fmla="*/ 2147483646 h 56"/>
              <a:gd name="T18" fmla="*/ 2147483646 w 30"/>
              <a:gd name="T19" fmla="*/ 2147483646 h 56"/>
              <a:gd name="T20" fmla="*/ 2147483646 w 30"/>
              <a:gd name="T21" fmla="*/ 2147483646 h 56"/>
              <a:gd name="T22" fmla="*/ 0 w 30"/>
              <a:gd name="T23" fmla="*/ 2147483646 h 56"/>
              <a:gd name="T24" fmla="*/ 0 w 30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56"/>
              <a:gd name="T41" fmla="*/ 30 w 30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56">
                <a:moveTo>
                  <a:pt x="0" y="0"/>
                </a:moveTo>
                <a:lnTo>
                  <a:pt x="30" y="0"/>
                </a:lnTo>
                <a:lnTo>
                  <a:pt x="30" y="11"/>
                </a:lnTo>
                <a:lnTo>
                  <a:pt x="13" y="11"/>
                </a:lnTo>
                <a:lnTo>
                  <a:pt x="13" y="22"/>
                </a:lnTo>
                <a:lnTo>
                  <a:pt x="28" y="22"/>
                </a:lnTo>
                <a:lnTo>
                  <a:pt x="28" y="32"/>
                </a:lnTo>
                <a:lnTo>
                  <a:pt x="13" y="32"/>
                </a:lnTo>
                <a:lnTo>
                  <a:pt x="13" y="46"/>
                </a:lnTo>
                <a:lnTo>
                  <a:pt x="30" y="46"/>
                </a:lnTo>
                <a:lnTo>
                  <a:pt x="3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Freeform 86"/>
          <p:cNvSpPr>
            <a:spLocks noEditPoints="1"/>
          </p:cNvSpPr>
          <p:nvPr/>
        </p:nvSpPr>
        <p:spPr bwMode="auto">
          <a:xfrm>
            <a:off x="853916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2147483646 h 56"/>
              <a:gd name="T14" fmla="*/ 0 w 34"/>
              <a:gd name="T15" fmla="*/ 2147483646 h 56"/>
              <a:gd name="T16" fmla="*/ 0 w 34"/>
              <a:gd name="T17" fmla="*/ 0 h 56"/>
              <a:gd name="T18" fmla="*/ 2147483646 w 34"/>
              <a:gd name="T19" fmla="*/ 0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2147483646 w 34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6"/>
              <a:gd name="T44" fmla="*/ 34 w 34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6">
                <a:moveTo>
                  <a:pt x="12" y="24"/>
                </a:moveTo>
                <a:lnTo>
                  <a:pt x="15" y="24"/>
                </a:lnTo>
                <a:cubicBezTo>
                  <a:pt x="18" y="24"/>
                  <a:pt x="21" y="23"/>
                  <a:pt x="21" y="17"/>
                </a:cubicBezTo>
                <a:cubicBezTo>
                  <a:pt x="21" y="11"/>
                  <a:pt x="18" y="10"/>
                  <a:pt x="14" y="10"/>
                </a:cubicBezTo>
                <a:lnTo>
                  <a:pt x="12" y="10"/>
                </a:lnTo>
                <a:lnTo>
                  <a:pt x="12" y="24"/>
                </a:lnTo>
                <a:close/>
                <a:moveTo>
                  <a:pt x="12" y="56"/>
                </a:moveTo>
                <a:lnTo>
                  <a:pt x="0" y="56"/>
                </a:lnTo>
                <a:lnTo>
                  <a:pt x="0" y="0"/>
                </a:lnTo>
                <a:lnTo>
                  <a:pt x="18" y="0"/>
                </a:lnTo>
                <a:cubicBezTo>
                  <a:pt x="25" y="0"/>
                  <a:pt x="34" y="3"/>
                  <a:pt x="34" y="17"/>
                </a:cubicBezTo>
                <a:cubicBezTo>
                  <a:pt x="34" y="31"/>
                  <a:pt x="26" y="34"/>
                  <a:pt x="18" y="34"/>
                </a:cubicBezTo>
                <a:lnTo>
                  <a:pt x="12" y="34"/>
                </a:lnTo>
                <a:lnTo>
                  <a:pt x="1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Freeform 87"/>
          <p:cNvSpPr>
            <a:spLocks noEditPoints="1"/>
          </p:cNvSpPr>
          <p:nvPr/>
        </p:nvSpPr>
        <p:spPr bwMode="auto">
          <a:xfrm>
            <a:off x="8610600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1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Freeform 88"/>
          <p:cNvSpPr>
            <a:spLocks noEditPoints="1"/>
          </p:cNvSpPr>
          <p:nvPr/>
        </p:nvSpPr>
        <p:spPr bwMode="auto">
          <a:xfrm>
            <a:off x="8697913" y="6659563"/>
            <a:ext cx="63500" cy="109537"/>
          </a:xfrm>
          <a:custGeom>
            <a:avLst/>
            <a:gdLst>
              <a:gd name="T0" fmla="*/ 2147483646 w 34"/>
              <a:gd name="T1" fmla="*/ 2147483646 h 56"/>
              <a:gd name="T2" fmla="*/ 2147483646 w 34"/>
              <a:gd name="T3" fmla="*/ 2147483646 h 56"/>
              <a:gd name="T4" fmla="*/ 2147483646 w 34"/>
              <a:gd name="T5" fmla="*/ 2147483646 h 56"/>
              <a:gd name="T6" fmla="*/ 2147483646 w 34"/>
              <a:gd name="T7" fmla="*/ 2147483646 h 56"/>
              <a:gd name="T8" fmla="*/ 2147483646 w 34"/>
              <a:gd name="T9" fmla="*/ 2147483646 h 56"/>
              <a:gd name="T10" fmla="*/ 2147483646 w 34"/>
              <a:gd name="T11" fmla="*/ 2147483646 h 56"/>
              <a:gd name="T12" fmla="*/ 2147483646 w 34"/>
              <a:gd name="T13" fmla="*/ 0 h 56"/>
              <a:gd name="T14" fmla="*/ 2147483646 w 34"/>
              <a:gd name="T15" fmla="*/ 2147483646 h 56"/>
              <a:gd name="T16" fmla="*/ 2147483646 w 34"/>
              <a:gd name="T17" fmla="*/ 2147483646 h 56"/>
              <a:gd name="T18" fmla="*/ 2147483646 w 34"/>
              <a:gd name="T19" fmla="*/ 2147483646 h 56"/>
              <a:gd name="T20" fmla="*/ 2147483646 w 34"/>
              <a:gd name="T21" fmla="*/ 2147483646 h 56"/>
              <a:gd name="T22" fmla="*/ 2147483646 w 34"/>
              <a:gd name="T23" fmla="*/ 2147483646 h 56"/>
              <a:gd name="T24" fmla="*/ 2147483646 w 34"/>
              <a:gd name="T25" fmla="*/ 2147483646 h 56"/>
              <a:gd name="T26" fmla="*/ 0 w 34"/>
              <a:gd name="T27" fmla="*/ 2147483646 h 56"/>
              <a:gd name="T28" fmla="*/ 0 w 34"/>
              <a:gd name="T29" fmla="*/ 0 h 56"/>
              <a:gd name="T30" fmla="*/ 2147483646 w 34"/>
              <a:gd name="T31" fmla="*/ 0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56"/>
              <a:gd name="T50" fmla="*/ 34 w 34"/>
              <a:gd name="T51" fmla="*/ 56 h 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56">
                <a:moveTo>
                  <a:pt x="12" y="46"/>
                </a:moveTo>
                <a:lnTo>
                  <a:pt x="15" y="46"/>
                </a:lnTo>
                <a:cubicBezTo>
                  <a:pt x="18" y="46"/>
                  <a:pt x="21" y="45"/>
                  <a:pt x="21" y="39"/>
                </a:cubicBezTo>
                <a:cubicBezTo>
                  <a:pt x="21" y="34"/>
                  <a:pt x="18" y="32"/>
                  <a:pt x="15" y="32"/>
                </a:cubicBezTo>
                <a:lnTo>
                  <a:pt x="12" y="32"/>
                </a:lnTo>
                <a:lnTo>
                  <a:pt x="12" y="46"/>
                </a:lnTo>
                <a:close/>
                <a:moveTo>
                  <a:pt x="29" y="0"/>
                </a:moveTo>
                <a:lnTo>
                  <a:pt x="29" y="10"/>
                </a:lnTo>
                <a:lnTo>
                  <a:pt x="12" y="10"/>
                </a:lnTo>
                <a:lnTo>
                  <a:pt x="12" y="22"/>
                </a:lnTo>
                <a:lnTo>
                  <a:pt x="18" y="22"/>
                </a:lnTo>
                <a:cubicBezTo>
                  <a:pt x="26" y="22"/>
                  <a:pt x="34" y="25"/>
                  <a:pt x="34" y="39"/>
                </a:cubicBezTo>
                <a:cubicBezTo>
                  <a:pt x="34" y="53"/>
                  <a:pt x="26" y="56"/>
                  <a:pt x="18" y="56"/>
                </a:cubicBezTo>
                <a:lnTo>
                  <a:pt x="0" y="56"/>
                </a:lnTo>
                <a:lnTo>
                  <a:pt x="0" y="0"/>
                </a:lnTo>
                <a:lnTo>
                  <a:pt x="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" name="Freeform 89"/>
          <p:cNvSpPr>
            <a:spLocks noEditPoints="1"/>
          </p:cNvSpPr>
          <p:nvPr/>
        </p:nvSpPr>
        <p:spPr bwMode="auto">
          <a:xfrm>
            <a:off x="8780463" y="6657975"/>
            <a:ext cx="63500" cy="114300"/>
          </a:xfrm>
          <a:custGeom>
            <a:avLst/>
            <a:gdLst>
              <a:gd name="T0" fmla="*/ 2147483646 w 34"/>
              <a:gd name="T1" fmla="*/ 2147483646 h 59"/>
              <a:gd name="T2" fmla="*/ 2147483646 w 34"/>
              <a:gd name="T3" fmla="*/ 2147483646 h 59"/>
              <a:gd name="T4" fmla="*/ 2147483646 w 34"/>
              <a:gd name="T5" fmla="*/ 2147483646 h 59"/>
              <a:gd name="T6" fmla="*/ 2147483646 w 34"/>
              <a:gd name="T7" fmla="*/ 2147483646 h 59"/>
              <a:gd name="T8" fmla="*/ 2147483646 w 34"/>
              <a:gd name="T9" fmla="*/ 2147483646 h 59"/>
              <a:gd name="T10" fmla="*/ 2147483646 w 34"/>
              <a:gd name="T11" fmla="*/ 2147483646 h 59"/>
              <a:gd name="T12" fmla="*/ 2147483646 w 34"/>
              <a:gd name="T13" fmla="*/ 2147483646 h 59"/>
              <a:gd name="T14" fmla="*/ 2147483646 w 34"/>
              <a:gd name="T15" fmla="*/ 2147483646 h 59"/>
              <a:gd name="T16" fmla="*/ 2147483646 w 34"/>
              <a:gd name="T17" fmla="*/ 2147483646 h 59"/>
              <a:gd name="T18" fmla="*/ 2147483646 w 34"/>
              <a:gd name="T19" fmla="*/ 2147483646 h 59"/>
              <a:gd name="T20" fmla="*/ 0 w 34"/>
              <a:gd name="T21" fmla="*/ 2147483646 h 59"/>
              <a:gd name="T22" fmla="*/ 0 w 34"/>
              <a:gd name="T23" fmla="*/ 2147483646 h 59"/>
              <a:gd name="T24" fmla="*/ 2147483646 w 34"/>
              <a:gd name="T25" fmla="*/ 0 h 59"/>
              <a:gd name="T26" fmla="*/ 2147483646 w 34"/>
              <a:gd name="T27" fmla="*/ 2147483646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9"/>
              <a:gd name="T44" fmla="*/ 34 w 3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9">
                <a:moveTo>
                  <a:pt x="13" y="15"/>
                </a:moveTo>
                <a:lnTo>
                  <a:pt x="13" y="43"/>
                </a:lnTo>
                <a:cubicBezTo>
                  <a:pt x="13" y="47"/>
                  <a:pt x="15" y="48"/>
                  <a:pt x="17" y="48"/>
                </a:cubicBezTo>
                <a:cubicBezTo>
                  <a:pt x="19" y="48"/>
                  <a:pt x="22" y="47"/>
                  <a:pt x="22" y="43"/>
                </a:cubicBezTo>
                <a:lnTo>
                  <a:pt x="22" y="15"/>
                </a:lnTo>
                <a:cubicBezTo>
                  <a:pt x="22" y="11"/>
                  <a:pt x="19" y="10"/>
                  <a:pt x="17" y="10"/>
                </a:cubicBezTo>
                <a:cubicBezTo>
                  <a:pt x="15" y="10"/>
                  <a:pt x="13" y="11"/>
                  <a:pt x="13" y="15"/>
                </a:cubicBezTo>
                <a:close/>
                <a:moveTo>
                  <a:pt x="34" y="16"/>
                </a:moveTo>
                <a:lnTo>
                  <a:pt x="34" y="41"/>
                </a:lnTo>
                <a:cubicBezTo>
                  <a:pt x="34" y="52"/>
                  <a:pt x="29" y="59"/>
                  <a:pt x="17" y="59"/>
                </a:cubicBezTo>
                <a:cubicBezTo>
                  <a:pt x="6" y="59"/>
                  <a:pt x="0" y="52"/>
                  <a:pt x="0" y="41"/>
                </a:cubicBezTo>
                <a:lnTo>
                  <a:pt x="0" y="16"/>
                </a:lnTo>
                <a:cubicBezTo>
                  <a:pt x="0" y="7"/>
                  <a:pt x="5" y="0"/>
                  <a:pt x="17" y="0"/>
                </a:cubicBezTo>
                <a:cubicBezTo>
                  <a:pt x="29" y="0"/>
                  <a:pt x="34" y="7"/>
                  <a:pt x="34" y="16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Freeform 90"/>
          <p:cNvSpPr>
            <a:spLocks/>
          </p:cNvSpPr>
          <p:nvPr/>
        </p:nvSpPr>
        <p:spPr bwMode="auto">
          <a:xfrm>
            <a:off x="8858250" y="6659563"/>
            <a:ext cx="58738" cy="109537"/>
          </a:xfrm>
          <a:custGeom>
            <a:avLst/>
            <a:gdLst>
              <a:gd name="T0" fmla="*/ 2147483646 w 31"/>
              <a:gd name="T1" fmla="*/ 2147483646 h 56"/>
              <a:gd name="T2" fmla="*/ 2147483646 w 31"/>
              <a:gd name="T3" fmla="*/ 2147483646 h 56"/>
              <a:gd name="T4" fmla="*/ 2147483646 w 31"/>
              <a:gd name="T5" fmla="*/ 2147483646 h 56"/>
              <a:gd name="T6" fmla="*/ 0 w 31"/>
              <a:gd name="T7" fmla="*/ 2147483646 h 56"/>
              <a:gd name="T8" fmla="*/ 0 w 31"/>
              <a:gd name="T9" fmla="*/ 0 h 56"/>
              <a:gd name="T10" fmla="*/ 2147483646 w 31"/>
              <a:gd name="T11" fmla="*/ 0 h 56"/>
              <a:gd name="T12" fmla="*/ 2147483646 w 31"/>
              <a:gd name="T13" fmla="*/ 2147483646 h 56"/>
              <a:gd name="T14" fmla="*/ 2147483646 w 31"/>
              <a:gd name="T15" fmla="*/ 2147483646 h 56"/>
              <a:gd name="T16" fmla="*/ 2147483646 w 31"/>
              <a:gd name="T17" fmla="*/ 2147483646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56"/>
              <a:gd name="T29" fmla="*/ 31 w 31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56">
                <a:moveTo>
                  <a:pt x="22" y="56"/>
                </a:moveTo>
                <a:lnTo>
                  <a:pt x="10" y="56"/>
                </a:lnTo>
                <a:lnTo>
                  <a:pt x="10" y="11"/>
                </a:lnTo>
                <a:lnTo>
                  <a:pt x="0" y="11"/>
                </a:lnTo>
                <a:lnTo>
                  <a:pt x="0" y="0"/>
                </a:lnTo>
                <a:lnTo>
                  <a:pt x="31" y="0"/>
                </a:lnTo>
                <a:lnTo>
                  <a:pt x="31" y="11"/>
                </a:lnTo>
                <a:lnTo>
                  <a:pt x="22" y="11"/>
                </a:lnTo>
                <a:lnTo>
                  <a:pt x="22" y="56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Freeform 91"/>
          <p:cNvSpPr>
            <a:spLocks/>
          </p:cNvSpPr>
          <p:nvPr/>
        </p:nvSpPr>
        <p:spPr bwMode="auto">
          <a:xfrm>
            <a:off x="8932863" y="6659563"/>
            <a:ext cx="65087" cy="109537"/>
          </a:xfrm>
          <a:custGeom>
            <a:avLst/>
            <a:gdLst>
              <a:gd name="T0" fmla="*/ 2147483646 w 35"/>
              <a:gd name="T1" fmla="*/ 2147483646 h 56"/>
              <a:gd name="T2" fmla="*/ 2147483646 w 35"/>
              <a:gd name="T3" fmla="*/ 0 h 56"/>
              <a:gd name="T4" fmla="*/ 2147483646 w 35"/>
              <a:gd name="T5" fmla="*/ 0 h 56"/>
              <a:gd name="T6" fmla="*/ 2147483646 w 35"/>
              <a:gd name="T7" fmla="*/ 2147483646 h 56"/>
              <a:gd name="T8" fmla="*/ 2147483646 w 35"/>
              <a:gd name="T9" fmla="*/ 2147483646 h 56"/>
              <a:gd name="T10" fmla="*/ 2147483646 w 35"/>
              <a:gd name="T11" fmla="*/ 2147483646 h 56"/>
              <a:gd name="T12" fmla="*/ 2147483646 w 35"/>
              <a:gd name="T13" fmla="*/ 2147483646 h 56"/>
              <a:gd name="T14" fmla="*/ 2147483646 w 35"/>
              <a:gd name="T15" fmla="*/ 2147483646 h 56"/>
              <a:gd name="T16" fmla="*/ 2147483646 w 35"/>
              <a:gd name="T17" fmla="*/ 2147483646 h 56"/>
              <a:gd name="T18" fmla="*/ 0 w 35"/>
              <a:gd name="T19" fmla="*/ 2147483646 h 56"/>
              <a:gd name="T20" fmla="*/ 0 w 35"/>
              <a:gd name="T21" fmla="*/ 0 h 56"/>
              <a:gd name="T22" fmla="*/ 2147483646 w 35"/>
              <a:gd name="T23" fmla="*/ 0 h 56"/>
              <a:gd name="T24" fmla="*/ 2147483646 w 35"/>
              <a:gd name="T25" fmla="*/ 2147483646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56"/>
              <a:gd name="T41" fmla="*/ 35 w 3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56">
                <a:moveTo>
                  <a:pt x="13" y="22"/>
                </a:moveTo>
                <a:lnTo>
                  <a:pt x="21" y="0"/>
                </a:lnTo>
                <a:lnTo>
                  <a:pt x="35" y="0"/>
                </a:lnTo>
                <a:lnTo>
                  <a:pt x="24" y="25"/>
                </a:lnTo>
                <a:lnTo>
                  <a:pt x="35" y="56"/>
                </a:lnTo>
                <a:lnTo>
                  <a:pt x="22" y="56"/>
                </a:lnTo>
                <a:lnTo>
                  <a:pt x="16" y="37"/>
                </a:lnTo>
                <a:lnTo>
                  <a:pt x="13" y="43"/>
                </a:lnTo>
                <a:lnTo>
                  <a:pt x="13" y="56"/>
                </a:ln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22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1" name="Freeform 92"/>
          <p:cNvSpPr>
            <a:spLocks noEditPoints="1"/>
          </p:cNvSpPr>
          <p:nvPr/>
        </p:nvSpPr>
        <p:spPr bwMode="auto">
          <a:xfrm>
            <a:off x="9009063" y="6659563"/>
            <a:ext cx="69850" cy="109537"/>
          </a:xfrm>
          <a:custGeom>
            <a:avLst/>
            <a:gdLst>
              <a:gd name="T0" fmla="*/ 2147483646 w 38"/>
              <a:gd name="T1" fmla="*/ 2147483646 h 56"/>
              <a:gd name="T2" fmla="*/ 2147483646 w 38"/>
              <a:gd name="T3" fmla="*/ 2147483646 h 56"/>
              <a:gd name="T4" fmla="*/ 2147483646 w 38"/>
              <a:gd name="T5" fmla="*/ 2147483646 h 56"/>
              <a:gd name="T6" fmla="*/ 2147483646 w 38"/>
              <a:gd name="T7" fmla="*/ 2147483646 h 56"/>
              <a:gd name="T8" fmla="*/ 2147483646 w 38"/>
              <a:gd name="T9" fmla="*/ 2147483646 h 56"/>
              <a:gd name="T10" fmla="*/ 2147483646 w 38"/>
              <a:gd name="T11" fmla="*/ 0 h 56"/>
              <a:gd name="T12" fmla="*/ 2147483646 w 38"/>
              <a:gd name="T13" fmla="*/ 2147483646 h 56"/>
              <a:gd name="T14" fmla="*/ 2147483646 w 38"/>
              <a:gd name="T15" fmla="*/ 2147483646 h 56"/>
              <a:gd name="T16" fmla="*/ 2147483646 w 38"/>
              <a:gd name="T17" fmla="*/ 2147483646 h 56"/>
              <a:gd name="T18" fmla="*/ 2147483646 w 38"/>
              <a:gd name="T19" fmla="*/ 2147483646 h 56"/>
              <a:gd name="T20" fmla="*/ 2147483646 w 38"/>
              <a:gd name="T21" fmla="*/ 2147483646 h 56"/>
              <a:gd name="T22" fmla="*/ 0 w 38"/>
              <a:gd name="T23" fmla="*/ 2147483646 h 56"/>
              <a:gd name="T24" fmla="*/ 2147483646 w 38"/>
              <a:gd name="T25" fmla="*/ 0 h 56"/>
              <a:gd name="T26" fmla="*/ 2147483646 w 3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56"/>
              <a:gd name="T44" fmla="*/ 38 w 3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56">
                <a:moveTo>
                  <a:pt x="22" y="35"/>
                </a:moveTo>
                <a:lnTo>
                  <a:pt x="19" y="10"/>
                </a:lnTo>
                <a:lnTo>
                  <a:pt x="16" y="35"/>
                </a:lnTo>
                <a:lnTo>
                  <a:pt x="22" y="35"/>
                </a:lnTo>
                <a:close/>
                <a:moveTo>
                  <a:pt x="27" y="0"/>
                </a:moveTo>
                <a:lnTo>
                  <a:pt x="38" y="56"/>
                </a:lnTo>
                <a:lnTo>
                  <a:pt x="26" y="56"/>
                </a:lnTo>
                <a:lnTo>
                  <a:pt x="24" y="45"/>
                </a:lnTo>
                <a:lnTo>
                  <a:pt x="14" y="45"/>
                </a:lnTo>
                <a:lnTo>
                  <a:pt x="13" y="56"/>
                </a:lnTo>
                <a:lnTo>
                  <a:pt x="0" y="56"/>
                </a:lnTo>
                <a:lnTo>
                  <a:pt x="12" y="0"/>
                </a:lnTo>
                <a:lnTo>
                  <a:pt x="27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2" name="Freeform 24"/>
          <p:cNvSpPr>
            <a:spLocks noEditPoints="1"/>
          </p:cNvSpPr>
          <p:nvPr/>
        </p:nvSpPr>
        <p:spPr bwMode="auto">
          <a:xfrm>
            <a:off x="4919663" y="260350"/>
            <a:ext cx="1019175" cy="3249613"/>
          </a:xfrm>
          <a:custGeom>
            <a:avLst/>
            <a:gdLst>
              <a:gd name="T0" fmla="*/ 2147483646 w 75"/>
              <a:gd name="T1" fmla="*/ 2147483646 h 229"/>
              <a:gd name="T2" fmla="*/ 2147483646 w 75"/>
              <a:gd name="T3" fmla="*/ 2147483646 h 229"/>
              <a:gd name="T4" fmla="*/ 2147483646 w 75"/>
              <a:gd name="T5" fmla="*/ 2147483646 h 229"/>
              <a:gd name="T6" fmla="*/ 2147483646 w 75"/>
              <a:gd name="T7" fmla="*/ 2147483646 h 229"/>
              <a:gd name="T8" fmla="*/ 2147483646 w 75"/>
              <a:gd name="T9" fmla="*/ 2147483646 h 229"/>
              <a:gd name="T10" fmla="*/ 2147483646 w 75"/>
              <a:gd name="T11" fmla="*/ 2147483646 h 229"/>
              <a:gd name="T12" fmla="*/ 2147483646 w 75"/>
              <a:gd name="T13" fmla="*/ 2147483646 h 229"/>
              <a:gd name="T14" fmla="*/ 2147483646 w 75"/>
              <a:gd name="T15" fmla="*/ 2147483646 h 229"/>
              <a:gd name="T16" fmla="*/ 2147483646 w 75"/>
              <a:gd name="T17" fmla="*/ 2147483646 h 229"/>
              <a:gd name="T18" fmla="*/ 2147483646 w 75"/>
              <a:gd name="T19" fmla="*/ 2147483646 h 229"/>
              <a:gd name="T20" fmla="*/ 2147483646 w 75"/>
              <a:gd name="T21" fmla="*/ 2147483646 h 229"/>
              <a:gd name="T22" fmla="*/ 2147483646 w 75"/>
              <a:gd name="T23" fmla="*/ 2147483646 h 229"/>
              <a:gd name="T24" fmla="*/ 2147483646 w 75"/>
              <a:gd name="T25" fmla="*/ 2147483646 h 229"/>
              <a:gd name="T26" fmla="*/ 2147483646 w 75"/>
              <a:gd name="T27" fmla="*/ 2147483646 h 229"/>
              <a:gd name="T28" fmla="*/ 2147483646 w 75"/>
              <a:gd name="T29" fmla="*/ 2147483646 h 229"/>
              <a:gd name="T30" fmla="*/ 2147483646 w 75"/>
              <a:gd name="T31" fmla="*/ 2147483646 h 229"/>
              <a:gd name="T32" fmla="*/ 2147483646 w 75"/>
              <a:gd name="T33" fmla="*/ 2147483646 h 229"/>
              <a:gd name="T34" fmla="*/ 2147483646 w 75"/>
              <a:gd name="T35" fmla="*/ 0 h 229"/>
              <a:gd name="T36" fmla="*/ 2147483646 w 75"/>
              <a:gd name="T37" fmla="*/ 2147483646 h 229"/>
              <a:gd name="T38" fmla="*/ 2147483646 w 75"/>
              <a:gd name="T39" fmla="*/ 2147483646 h 229"/>
              <a:gd name="T40" fmla="*/ 2147483646 w 75"/>
              <a:gd name="T41" fmla="*/ 2147483646 h 229"/>
              <a:gd name="T42" fmla="*/ 2147483646 w 75"/>
              <a:gd name="T43" fmla="*/ 2147483646 h 229"/>
              <a:gd name="T44" fmla="*/ 2147483646 w 75"/>
              <a:gd name="T45" fmla="*/ 2147483646 h 229"/>
              <a:gd name="T46" fmla="*/ 2147483646 w 75"/>
              <a:gd name="T47" fmla="*/ 2147483646 h 2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5" h="229">
                <a:moveTo>
                  <a:pt x="65" y="122"/>
                </a:moveTo>
                <a:cubicBezTo>
                  <a:pt x="65" y="135"/>
                  <a:pt x="63" y="149"/>
                  <a:pt x="61" y="157"/>
                </a:cubicBezTo>
                <a:cubicBezTo>
                  <a:pt x="62" y="143"/>
                  <a:pt x="60" y="123"/>
                  <a:pt x="57" y="108"/>
                </a:cubicBezTo>
                <a:cubicBezTo>
                  <a:pt x="54" y="93"/>
                  <a:pt x="45" y="67"/>
                  <a:pt x="37" y="55"/>
                </a:cubicBezTo>
                <a:cubicBezTo>
                  <a:pt x="31" y="66"/>
                  <a:pt x="22" y="89"/>
                  <a:pt x="18" y="108"/>
                </a:cubicBezTo>
                <a:cubicBezTo>
                  <a:pt x="14" y="127"/>
                  <a:pt x="14" y="150"/>
                  <a:pt x="14" y="157"/>
                </a:cubicBezTo>
                <a:cubicBezTo>
                  <a:pt x="12" y="151"/>
                  <a:pt x="10" y="130"/>
                  <a:pt x="10" y="109"/>
                </a:cubicBezTo>
                <a:cubicBezTo>
                  <a:pt x="11" y="92"/>
                  <a:pt x="15" y="74"/>
                  <a:pt x="17" y="66"/>
                </a:cubicBezTo>
                <a:cubicBezTo>
                  <a:pt x="26" y="38"/>
                  <a:pt x="35" y="21"/>
                  <a:pt x="37" y="18"/>
                </a:cubicBezTo>
                <a:cubicBezTo>
                  <a:pt x="39" y="21"/>
                  <a:pt x="51" y="42"/>
                  <a:pt x="58" y="65"/>
                </a:cubicBezTo>
                <a:cubicBezTo>
                  <a:pt x="64" y="88"/>
                  <a:pt x="65" y="110"/>
                  <a:pt x="65" y="122"/>
                </a:cubicBezTo>
                <a:close/>
                <a:moveTo>
                  <a:pt x="37" y="221"/>
                </a:moveTo>
                <a:cubicBezTo>
                  <a:pt x="34" y="213"/>
                  <a:pt x="28" y="200"/>
                  <a:pt x="27" y="179"/>
                </a:cubicBezTo>
                <a:cubicBezTo>
                  <a:pt x="27" y="159"/>
                  <a:pt x="35" y="142"/>
                  <a:pt x="38" y="138"/>
                </a:cubicBezTo>
                <a:cubicBezTo>
                  <a:pt x="40" y="142"/>
                  <a:pt x="47" y="157"/>
                  <a:pt x="47" y="177"/>
                </a:cubicBezTo>
                <a:cubicBezTo>
                  <a:pt x="48" y="197"/>
                  <a:pt x="41" y="213"/>
                  <a:pt x="37" y="221"/>
                </a:cubicBezTo>
                <a:close/>
                <a:moveTo>
                  <a:pt x="67" y="65"/>
                </a:moveTo>
                <a:cubicBezTo>
                  <a:pt x="59" y="32"/>
                  <a:pt x="40" y="4"/>
                  <a:pt x="37" y="0"/>
                </a:cubicBezTo>
                <a:cubicBezTo>
                  <a:pt x="33" y="6"/>
                  <a:pt x="18" y="30"/>
                  <a:pt x="10" y="57"/>
                </a:cubicBezTo>
                <a:cubicBezTo>
                  <a:pt x="2" y="87"/>
                  <a:pt x="0" y="113"/>
                  <a:pt x="3" y="140"/>
                </a:cubicBezTo>
                <a:cubicBezTo>
                  <a:pt x="6" y="166"/>
                  <a:pt x="17" y="192"/>
                  <a:pt x="17" y="192"/>
                </a:cubicBezTo>
                <a:cubicBezTo>
                  <a:pt x="23" y="206"/>
                  <a:pt x="32" y="222"/>
                  <a:pt x="38" y="229"/>
                </a:cubicBezTo>
                <a:cubicBezTo>
                  <a:pt x="46" y="218"/>
                  <a:pt x="65" y="186"/>
                  <a:pt x="71" y="143"/>
                </a:cubicBezTo>
                <a:cubicBezTo>
                  <a:pt x="75" y="120"/>
                  <a:pt x="75" y="99"/>
                  <a:pt x="67" y="65"/>
                </a:cubicBez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3065463" y="1854200"/>
            <a:ext cx="2946400" cy="3557588"/>
          </a:xfrm>
          <a:custGeom>
            <a:avLst/>
            <a:gdLst>
              <a:gd name="T0" fmla="*/ 2147483646 w 217"/>
              <a:gd name="T1" fmla="*/ 2147483646 h 250"/>
              <a:gd name="T2" fmla="*/ 2147483646 w 217"/>
              <a:gd name="T3" fmla="*/ 2147483646 h 250"/>
              <a:gd name="T4" fmla="*/ 2147483646 w 217"/>
              <a:gd name="T5" fmla="*/ 2147483646 h 250"/>
              <a:gd name="T6" fmla="*/ 2147483646 w 217"/>
              <a:gd name="T7" fmla="*/ 2147483646 h 250"/>
              <a:gd name="T8" fmla="*/ 2147483646 w 217"/>
              <a:gd name="T9" fmla="*/ 2147483646 h 250"/>
              <a:gd name="T10" fmla="*/ 2147483646 w 217"/>
              <a:gd name="T11" fmla="*/ 2147483646 h 250"/>
              <a:gd name="T12" fmla="*/ 2147483646 w 217"/>
              <a:gd name="T13" fmla="*/ 2147483646 h 250"/>
              <a:gd name="T14" fmla="*/ 2147483646 w 217"/>
              <a:gd name="T15" fmla="*/ 2147483646 h 250"/>
              <a:gd name="T16" fmla="*/ 2147483646 w 217"/>
              <a:gd name="T17" fmla="*/ 2147483646 h 250"/>
              <a:gd name="T18" fmla="*/ 2147483646 w 217"/>
              <a:gd name="T19" fmla="*/ 2147483646 h 250"/>
              <a:gd name="T20" fmla="*/ 2147483646 w 217"/>
              <a:gd name="T21" fmla="*/ 2147483646 h 250"/>
              <a:gd name="T22" fmla="*/ 2147483646 w 217"/>
              <a:gd name="T23" fmla="*/ 2147483646 h 250"/>
              <a:gd name="T24" fmla="*/ 2147483646 w 217"/>
              <a:gd name="T25" fmla="*/ 2147483646 h 250"/>
              <a:gd name="T26" fmla="*/ 2147483646 w 217"/>
              <a:gd name="T27" fmla="*/ 0 h 250"/>
              <a:gd name="T28" fmla="*/ 0 w 217"/>
              <a:gd name="T29" fmla="*/ 2147483646 h 250"/>
              <a:gd name="T30" fmla="*/ 2147483646 w 217"/>
              <a:gd name="T31" fmla="*/ 2147483646 h 250"/>
              <a:gd name="T32" fmla="*/ 2147483646 w 217"/>
              <a:gd name="T33" fmla="*/ 2147483646 h 250"/>
              <a:gd name="T34" fmla="*/ 2147483646 w 217"/>
              <a:gd name="T35" fmla="*/ 2147483646 h 250"/>
              <a:gd name="T36" fmla="*/ 2147483646 w 217"/>
              <a:gd name="T37" fmla="*/ 2147483646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7" h="250">
                <a:moveTo>
                  <a:pt x="183" y="125"/>
                </a:moveTo>
                <a:lnTo>
                  <a:pt x="125" y="125"/>
                </a:lnTo>
                <a:lnTo>
                  <a:pt x="125" y="164"/>
                </a:lnTo>
                <a:cubicBezTo>
                  <a:pt x="125" y="164"/>
                  <a:pt x="125" y="164"/>
                  <a:pt x="125" y="164"/>
                </a:cubicBezTo>
                <a:cubicBezTo>
                  <a:pt x="139" y="150"/>
                  <a:pt x="161" y="150"/>
                  <a:pt x="175" y="164"/>
                </a:cubicBezTo>
                <a:cubicBezTo>
                  <a:pt x="189" y="177"/>
                  <a:pt x="189" y="200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61" y="228"/>
                  <a:pt x="143" y="234"/>
                  <a:pt x="125" y="234"/>
                </a:cubicBezTo>
                <a:cubicBezTo>
                  <a:pt x="107" y="234"/>
                  <a:pt x="89" y="227"/>
                  <a:pt x="75" y="214"/>
                </a:cubicBezTo>
                <a:cubicBezTo>
                  <a:pt x="51" y="190"/>
                  <a:pt x="48" y="152"/>
                  <a:pt x="67" y="125"/>
                </a:cubicBezTo>
                <a:cubicBezTo>
                  <a:pt x="69" y="121"/>
                  <a:pt x="72" y="118"/>
                  <a:pt x="75" y="114"/>
                </a:cubicBezTo>
                <a:cubicBezTo>
                  <a:pt x="89" y="101"/>
                  <a:pt x="107" y="94"/>
                  <a:pt x="125" y="94"/>
                </a:cubicBezTo>
                <a:lnTo>
                  <a:pt x="125" y="0"/>
                </a:ln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61" y="250"/>
                  <a:pt x="194" y="235"/>
                  <a:pt x="217" y="210"/>
                </a:cubicBezTo>
                <a:lnTo>
                  <a:pt x="217" y="125"/>
                </a:lnTo>
                <a:lnTo>
                  <a:pt x="183" y="125"/>
                </a:lnTo>
                <a:close/>
              </a:path>
            </a:pathLst>
          </a:custGeom>
          <a:solidFill>
            <a:srgbClr val="231D9D">
              <a:alpha val="9019"/>
            </a:srgbClr>
          </a:solidFill>
          <a:ln>
            <a:noFill/>
          </a:ln>
          <a:effectLst>
            <a:prstShdw prst="shdw17" dist="89803" dir="18900000">
              <a:srgbClr val="000000">
                <a:alpha val="998"/>
              </a:srgbClr>
            </a:prst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7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76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77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78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79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8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2081" name="Object 26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orelDRAW" r:id="rId29" imgW="5068800" imgH="2510640" progId="">
                  <p:embed/>
                </p:oleObj>
              </mc:Choice>
              <mc:Fallback>
                <p:oleObj name="CorelDRAW" r:id="rId29" imgW="5068800" imgH="251064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2173" r:id="rId1"/>
    <p:sldLayoutId id="2147492174" r:id="rId2"/>
    <p:sldLayoutId id="2147492175" r:id="rId3"/>
    <p:sldLayoutId id="2147492176" r:id="rId4"/>
    <p:sldLayoutId id="2147492177" r:id="rId5"/>
    <p:sldLayoutId id="2147492189" r:id="rId6"/>
    <p:sldLayoutId id="2147492190" r:id="rId7"/>
    <p:sldLayoutId id="2147492178" r:id="rId8"/>
    <p:sldLayoutId id="2147492179" r:id="rId9"/>
    <p:sldLayoutId id="2147492180" r:id="rId10"/>
    <p:sldLayoutId id="2147492181" r:id="rId11"/>
    <p:sldLayoutId id="2147492191" r:id="rId12"/>
    <p:sldLayoutId id="2147492192" r:id="rId13"/>
    <p:sldLayoutId id="2147492193" r:id="rId14"/>
    <p:sldLayoutId id="2147492194" r:id="rId15"/>
    <p:sldLayoutId id="2147492182" r:id="rId16"/>
    <p:sldLayoutId id="2147492195" r:id="rId17"/>
    <p:sldLayoutId id="2147492183" r:id="rId18"/>
    <p:sldLayoutId id="2147492196" r:id="rId19"/>
    <p:sldLayoutId id="2147492197" r:id="rId20"/>
    <p:sldLayoutId id="2147492198" r:id="rId21"/>
    <p:sldLayoutId id="2147492199" r:id="rId22"/>
    <p:sldLayoutId id="2147492200" r:id="rId23"/>
    <p:sldLayoutId id="2147492201" r:id="rId24"/>
    <p:sldLayoutId id="2147492202" r:id="rId25"/>
    <p:sldLayoutId id="2147492203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928813" y="0"/>
            <a:ext cx="72151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9" name="Rectangle 12"/>
          <p:cNvSpPr>
            <a:spLocks noGrp="1" noChangeArrowheads="1"/>
          </p:cNvSpPr>
          <p:nvPr/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080" name="Rectangle 12"/>
          <p:cNvSpPr>
            <a:spLocks noGrp="1" noChangeArrowheads="1"/>
          </p:cNvSpPr>
          <p:nvPr/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3081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3082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CorelDRAW" r:id="rId4" imgW="5068800" imgH="2510640" progId="">
                  <p:embed/>
                </p:oleObj>
              </mc:Choice>
              <mc:Fallback>
                <p:oleObj name="CorelDRAW" r:id="rId4" imgW="5068800" imgH="251064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84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4925" y="64468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0D16794-14FD-47A3-986D-D4B6CFCC5285}" type="slidenum">
              <a:rPr lang="ru-RU" altLang="ru-RU" smtClean="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0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1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04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5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4106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CorelDRAW" r:id="rId5" imgW="5068800" imgH="2510640" progId="">
                  <p:embed/>
                </p:oleObj>
              </mc:Choice>
              <mc:Fallback>
                <p:oleObj name="CorelDRAW" r:id="rId5" imgW="5068800" imgH="251064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ЗАВОДЕ ПО СТАБИЛИЗАЦИИ КОНДЕНСАТА </a:t>
            </a: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ИМЕНИ В.С.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ЧЕРНОМЫРДИНА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A392C2CB-E0A4-43CF-96A1-98106DAFAA60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05" r:id="rId1"/>
    <p:sldLayoutId id="214749220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28813" y="0"/>
            <a:ext cx="72151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5128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5129" name="Rectangle 11"/>
          <p:cNvSpPr>
            <a:spLocks noGrp="1" noChangeArrowheads="1"/>
          </p:cNvSpPr>
          <p:nvPr/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1600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400" smtClean="0">
              <a:latin typeface="Calibri" panose="020F0502020204030204" pitchFamily="34" charset="0"/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083ECF-CEAC-4203-A4BC-6A7F3E770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5134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CorelDRAW" r:id="rId8" imgW="5068800" imgH="2510640" progId="">
                  <p:embed/>
                </p:oleObj>
              </mc:Choice>
              <mc:Fallback>
                <p:oleObj name="CorelDRAW" r:id="rId8" imgW="5068800" imgH="251064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2207" r:id="rId1"/>
    <p:sldLayoutId id="2147492208" r:id="rId2"/>
    <p:sldLayoutId id="2147492209" r:id="rId3"/>
    <p:sldLayoutId id="2147492210" r:id="rId4"/>
    <p:sldLayoutId id="214749218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5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5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6152" name="Object 2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CorelDRAW" r:id="rId16" imgW="5068800" imgH="2510640" progId="">
                  <p:embed/>
                </p:oleObj>
              </mc:Choice>
              <mc:Fallback>
                <p:oleObj name="CorelDRAW" r:id="rId16" imgW="5068800" imgH="251064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Прямоугольник 14"/>
          <p:cNvSpPr>
            <a:spLocks noChangeArrowheads="1"/>
          </p:cNvSpPr>
          <p:nvPr/>
        </p:nvSpPr>
        <p:spPr bwMode="auto">
          <a:xfrm>
            <a:off x="2051050" y="63087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ПЕРЕРАБОТКА ГАЗОВОГО КОНДЕНСАТА НА СУРГУТСКОМ ЗСК</a:t>
            </a: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ПЕРЕРАБОТКА»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4925" y="6351588"/>
            <a:ext cx="187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79FCB4A4-3760-4BB7-A1CF-C7BD64CE7ABF}" type="slidenum">
              <a:rPr lang="ru-RU" altLang="ru-RU" sz="24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ru-RU" altLang="ru-RU" sz="24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211" r:id="rId1"/>
    <p:sldLayoutId id="2147492212" r:id="rId2"/>
    <p:sldLayoutId id="2147492213" r:id="rId3"/>
    <p:sldLayoutId id="2147492214" r:id="rId4"/>
    <p:sldLayoutId id="2147492215" r:id="rId5"/>
    <p:sldLayoutId id="2147492216" r:id="rId6"/>
    <p:sldLayoutId id="2147492217" r:id="rId7"/>
    <p:sldLayoutId id="2147492218" r:id="rId8"/>
    <p:sldLayoutId id="2147492219" r:id="rId9"/>
    <p:sldLayoutId id="2147492220" r:id="rId10"/>
    <p:sldLayoutId id="2147492221" r:id="rId11"/>
    <p:sldLayoutId id="2147492222" r:id="rId12"/>
    <p:sldLayoutId id="21474922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8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7180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CorelDRAW" r:id="rId14" imgW="5068800" imgH="2510640" progId="">
                  <p:embed/>
                </p:oleObj>
              </mc:Choice>
              <mc:Fallback>
                <p:oleObj name="CorelDRAW" r:id="rId14" imgW="5068800" imgH="251064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2224" r:id="rId1"/>
    <p:sldLayoutId id="2147492225" r:id="rId2"/>
    <p:sldLayoutId id="2147492226" r:id="rId3"/>
    <p:sldLayoutId id="2147492227" r:id="rId4"/>
    <p:sldLayoutId id="2147492228" r:id="rId5"/>
    <p:sldLayoutId id="2147492229" r:id="rId6"/>
    <p:sldLayoutId id="2147492230" r:id="rId7"/>
    <p:sldLayoutId id="2147492231" r:id="rId8"/>
    <p:sldLayoutId id="2147492232" r:id="rId9"/>
    <p:sldLayoutId id="2147492233" r:id="rId10"/>
    <p:sldLayoutId id="214749223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20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0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smtClean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0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19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graphicFrame>
        <p:nvGraphicFramePr>
          <p:cNvPr id="8204" name="Object 18"/>
          <p:cNvGraphicFramePr>
            <a:graphicFrameLocks noChangeAspect="1"/>
          </p:cNvGraphicFramePr>
          <p:nvPr/>
        </p:nvGraphicFramePr>
        <p:xfrm>
          <a:off x="19050" y="47625"/>
          <a:ext cx="180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CorelDRAW" r:id="rId14" imgW="5068800" imgH="2510640" progId="">
                  <p:embed/>
                </p:oleObj>
              </mc:Choice>
              <mc:Fallback>
                <p:oleObj name="CorelDRAW" r:id="rId14" imgW="5068800" imgH="251064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7625"/>
                        <a:ext cx="1801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92235" r:id="rId1"/>
    <p:sldLayoutId id="2147492236" r:id="rId2"/>
    <p:sldLayoutId id="2147492237" r:id="rId3"/>
    <p:sldLayoutId id="2147492238" r:id="rId4"/>
    <p:sldLayoutId id="2147492239" r:id="rId5"/>
    <p:sldLayoutId id="2147492240" r:id="rId6"/>
    <p:sldLayoutId id="2147492241" r:id="rId7"/>
    <p:sldLayoutId id="2147492242" r:id="rId8"/>
    <p:sldLayoutId id="2147492243" r:id="rId9"/>
    <p:sldLayoutId id="2147492244" r:id="rId10"/>
    <p:sldLayoutId id="214749224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9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3731" name="Text Box 12"/>
          <p:cNvSpPr txBox="1">
            <a:spLocks noChangeArrowheads="1"/>
          </p:cNvSpPr>
          <p:nvPr/>
        </p:nvSpPr>
        <p:spPr bwMode="auto">
          <a:xfrm>
            <a:off x="1187624" y="1340768"/>
            <a:ext cx="7272337" cy="2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АНАЛИЗ ФАКТОРОВ И ВАРИАНТОВ ГРАДУИРОВКИ ХРОМАТОГРАФОВ И ОПРЕДЕЛЕНИЯ КОМПОНЕНТНО-ФРАКЦИОННЫХ СОСТАВОВ ЖИДКИХ УГЛЕВОДОРОДОВ В МОЛЯРНЫХ И МАССОВЫХ ЕДИНИЦАХ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799692" y="5445224"/>
            <a:ext cx="5544616" cy="4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Касперович А.Г., ООО «Газпром переработка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192591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Стандартные образцы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градуировочные</a:t>
            </a:r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смеси)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градуировки используются стандартные образцы (</a:t>
            </a:r>
            <a:r>
              <a:rPr lang="ru-RU" sz="2800" b="1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градуировочные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смеси), обычно состоящие из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нормальных </a:t>
            </a:r>
            <a:r>
              <a:rPr lang="ru-RU" sz="3600" b="1" i="1" dirty="0" err="1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алканов</a:t>
            </a:r>
            <a:endParaRPr lang="ru-RU" sz="3600" b="1" i="1" dirty="0" smtClean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46434"/>
            <a:ext cx="9144001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 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корректность распространения </a:t>
            </a:r>
            <a:r>
              <a:rPr lang="ru-RU" sz="24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градуировочных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коэффициентов по нормальным </a:t>
            </a:r>
            <a:r>
              <a:rPr lang="ru-RU" sz="24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алканам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реальные фракции;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ность использования среднеарифметических температур кипения фракций для градуировок;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корректность расчета молярных масс фракций по средним температурам кипения и зависимостям для н-</a:t>
            </a:r>
            <a:r>
              <a:rPr lang="ru-RU" sz="24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алканов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6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62236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«Теоретические коэффициенты чувствительности ПИД» Расчет по базе ФХС компонентов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ASTM D6730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(DHA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86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7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2575"/>
            <a:ext cx="9086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62236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«Теоретические коэффициенты чувствительности ПИД» Расчет по базе ФХС компонентов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ASTM D6730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(DHA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0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2575"/>
            <a:ext cx="9086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1038" y="116632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«Теоретические коэффициенты чувствительности ПИД» Расчет по базе ФХС компонентов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ASTM D6730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(DHA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260648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базе обработки и анализа результатов МЭИ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51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0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260648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базе обработки и анализа результатов МЭИ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5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260648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базе обработки и анализа результатов МЭИ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48872" cy="51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5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84474"/>
            <a:ext cx="7164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Сравнительный анализ КФСУ по индивидуальному составу фракции НК-180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валанжинского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конденсата месторождений ЯНАО и по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градуировочным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коэффициентам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7"/>
            <a:ext cx="9144000" cy="52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4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" y="1100137"/>
            <a:ext cx="9121317" cy="52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79613" y="84474"/>
            <a:ext cx="7164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Сравнительный анализ КФСТ по индивидуальному составу фракции НК-180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валанжинского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конденсата месторождений ЯНАО и по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градуировочным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коэффициентам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3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188640"/>
            <a:ext cx="716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применения среднеарифметических температур кипения фракций для градуировок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51763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0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260648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Назначения КФС и требования к качеству его определения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8768" y="4365104"/>
            <a:ext cx="66552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приемлемой точности расчетов и «окупаемости» аналитических затрат необходимо обеспечение достоверности определений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9152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Компонентно-фракционный состав (КФС) </a:t>
            </a: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важнейшая и достаточно затратная информация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моделирования технологических процессов и выполнения плановых, прогнозных, аналитических и проектных расчетов</a:t>
            </a:r>
            <a:endParaRPr lang="ru-RU" sz="28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1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4988"/>
            <a:ext cx="891116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88640"/>
            <a:ext cx="716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применения среднеарифметических температур кипения фракций для градуировок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5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43710" y="116632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Ошибки дискретного применения коэффициентов чувствительности н-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3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102"/>
            <a:ext cx="9144000" cy="52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43710" y="116632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Ошибки дискретного применения коэффициентов чувствительности н-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7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2575"/>
            <a:ext cx="9086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47387" y="116632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Молярные массы компонентов по группам углеводородов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ASTM D6730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(DHA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определения молярных масс фракций 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зависимости для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средним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Ткипения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8784977" cy="52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6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2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определения молярных масс фракций 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зависимости для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средним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Ткипения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0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1117372"/>
            <a:ext cx="9036496" cy="52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определения молярных масс фракций 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зависимости для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средним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Ткипения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2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определения молярных масс фракций 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зависимости для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средним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Ткипения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66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64488" cy="5112568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88640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Корректность определения молярных масс фракций 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зависимости для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средним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Ткипения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2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962"/>
            <a:ext cx="9144000" cy="52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Ошибки дискретного применения коэффициентов 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чувствительности и молярных масс 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н-</a:t>
            </a:r>
            <a:r>
              <a:rPr lang="ru-RU" altLang="ru-RU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5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260648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Состояние методик и практики определения КФС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571576"/>
            <a:ext cx="781236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Причины: различие методик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(СТО Газпром 5.5 методы А и Б, 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 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ТНГГ 02-04-2009</a:t>
            </a:r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4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способов их реализации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92344"/>
            <a:ext cx="914400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результатов определений КФС в различных лабораториях выявляют существенные расхождения, особенно в высококипящей (свыше 300°С) части состава</a:t>
            </a:r>
            <a:endParaRPr lang="ru-RU" sz="28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69452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2008 года расхождения значительно сократились, но сохраняются на ощутимом уровне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проблема – отсутствие в НД обязательных средств контроля и обеспечения достоверности определений </a:t>
            </a:r>
            <a:endParaRPr lang="ru-RU" sz="2800" b="1" i="1" dirty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1" y="1072108"/>
            <a:ext cx="9169991" cy="52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Ошибки дискретного применения коэффициентов чувствительности  и 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молярных масс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9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" y="1100137"/>
            <a:ext cx="9121317" cy="52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Ошибки дискретного применения коэффициентов чувствительности  и 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молярных 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масс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17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" y="1100137"/>
            <a:ext cx="9121317" cy="5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Ошибки дискретного применения коэффициентов чувствительности  и 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молярных 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масс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алканов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79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2575"/>
            <a:ext cx="90868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1" y="188640"/>
            <a:ext cx="7135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Плотности компонентов 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по группам углеводородов </a:t>
            </a:r>
            <a:r>
              <a:rPr lang="en-US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ASTM D6730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(DHA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51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116632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Расхождений плотностей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хроматографических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разгонных фракций –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проблема не решена</a:t>
            </a:r>
            <a:endParaRPr lang="ru-RU" altLang="ru-R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" y="1099754"/>
            <a:ext cx="9116336" cy="51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" y="1052736"/>
            <a:ext cx="914368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16632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Расхождений плотностей 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хроматографических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разгонных фракций –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проблема не решена</a:t>
            </a:r>
            <a:endParaRPr lang="ru-RU" altLang="ru-R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65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260648"/>
            <a:ext cx="7164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Выводы, предложения:</a:t>
            </a:r>
            <a:endParaRPr lang="ru-RU" alt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196752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Arial Narrow" panose="020B0606020202030204" pitchFamily="34" charset="0"/>
              </a:rPr>
              <a:t>Оптимальные решения по определению КФС ЖУ (в ГОСТ Р КФС ГКС):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dirty="0" smtClean="0">
                <a:latin typeface="Arial Narrow" panose="020B0606020202030204" pitchFamily="34" charset="0"/>
              </a:rPr>
              <a:t>равнозначная градуировка в молярных и массовых единицах;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dirty="0" smtClean="0">
                <a:latin typeface="Arial Narrow" panose="020B0606020202030204" pitchFamily="34" charset="0"/>
              </a:rPr>
              <a:t>определение </a:t>
            </a:r>
            <a:r>
              <a:rPr lang="ru-RU" altLang="ru-RU" sz="2400" dirty="0" err="1" smtClean="0">
                <a:latin typeface="Arial Narrow" panose="020B0606020202030204" pitchFamily="34" charset="0"/>
              </a:rPr>
              <a:t>градуировочных</a:t>
            </a:r>
            <a:r>
              <a:rPr lang="ru-RU" altLang="ru-RU" sz="2400" dirty="0" smtClean="0">
                <a:latin typeface="Arial Narrow" panose="020B0606020202030204" pitchFamily="34" charset="0"/>
              </a:rPr>
              <a:t> коэффициентов и молярных масс фракций по температурным зависимостям для н-</a:t>
            </a:r>
            <a:r>
              <a:rPr lang="ru-RU" altLang="ru-RU" sz="2400" dirty="0" err="1" smtClean="0">
                <a:latin typeface="Arial Narrow" panose="020B0606020202030204" pitchFamily="34" charset="0"/>
              </a:rPr>
              <a:t>алканов</a:t>
            </a:r>
            <a:r>
              <a:rPr lang="ru-RU" altLang="ru-RU" sz="2400" dirty="0" smtClean="0">
                <a:latin typeface="Arial Narrow" panose="020B0606020202030204" pitchFamily="34" charset="0"/>
              </a:rPr>
              <a:t>;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dirty="0" smtClean="0">
                <a:latin typeface="Arial Narrow" panose="020B0606020202030204" pitchFamily="34" charset="0"/>
              </a:rPr>
              <a:t>нормализация с </a:t>
            </a:r>
            <a:r>
              <a:rPr lang="ru-RU" altLang="ru-RU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дополнительными решениями для сшивки трактов</a:t>
            </a:r>
            <a:endParaRPr lang="ru-RU" altLang="ru-RU" sz="24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10345" y="313574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latin typeface="Arial Narrow" panose="020B0606020202030204" pitchFamily="34" charset="0"/>
              </a:rPr>
              <a:t>Необходима «обкатка» новой методики – предлагается создать рабочую группу для формирования и реализации программы сбора и анализа информации от ХАЛ по результатам определений КФС ЖУ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58112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latin typeface="Arial Narrow" panose="020B0606020202030204" pitchFamily="34" charset="0"/>
              </a:rPr>
              <a:t>Нерешенные вопросы (перспективные разработки)</a:t>
            </a:r>
            <a:r>
              <a:rPr lang="ru-RU" altLang="ru-RU" sz="2400" dirty="0" smtClean="0">
                <a:latin typeface="Arial Narrow" panose="020B0606020202030204" pitchFamily="34" charset="0"/>
              </a:rPr>
              <a:t>: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dirty="0" smtClean="0">
                <a:latin typeface="Arial Narrow" panose="020B0606020202030204" pitchFamily="34" charset="0"/>
              </a:rPr>
              <a:t>НД по методикам определения кратких составов ЖУ (С1-С5,С6+);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400" dirty="0" smtClean="0">
                <a:latin typeface="Arial Narrow" panose="020B0606020202030204" pitchFamily="34" charset="0"/>
              </a:rPr>
              <a:t>НД по методикам определения </a:t>
            </a:r>
            <a:r>
              <a:rPr lang="ru-RU" alt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МОЛЯРНОЙ массы </a:t>
            </a:r>
          </a:p>
          <a:p>
            <a:pPr eaLnBrk="1" hangingPunct="1"/>
            <a:r>
              <a:rPr lang="ru-RU" altLang="ru-RU" sz="2400" dirty="0" smtClean="0">
                <a:latin typeface="Arial Narrow" panose="020B0606020202030204" pitchFamily="34" charset="0"/>
              </a:rPr>
              <a:t>и других ФХС </a:t>
            </a:r>
            <a:r>
              <a:rPr lang="ru-RU" altLang="ru-RU" sz="2400" b="1" i="1" dirty="0" err="1" smtClean="0">
                <a:latin typeface="Arial Narrow" panose="020B0606020202030204" pitchFamily="34" charset="0"/>
              </a:rPr>
              <a:t>хроматографических</a:t>
            </a:r>
            <a:r>
              <a:rPr lang="ru-RU" altLang="ru-RU" sz="2400" b="1" i="1" dirty="0" smtClean="0">
                <a:latin typeface="Arial Narrow" panose="020B0606020202030204" pitchFamily="34" charset="0"/>
              </a:rPr>
              <a:t> </a:t>
            </a:r>
            <a:r>
              <a:rPr lang="ru-RU" altLang="ru-RU" sz="2400" dirty="0" smtClean="0">
                <a:latin typeface="Arial Narrow" panose="020B0606020202030204" pitchFamily="34" charset="0"/>
              </a:rPr>
              <a:t>фракций (</a:t>
            </a:r>
            <a:r>
              <a:rPr lang="ru-RU" altLang="ru-RU" sz="2400" dirty="0" err="1" smtClean="0">
                <a:latin typeface="Arial Narrow" panose="020B0606020202030204" pitchFamily="34" charset="0"/>
              </a:rPr>
              <a:t>псевдокомпонентов</a:t>
            </a:r>
            <a:r>
              <a:rPr lang="ru-RU" altLang="ru-RU" sz="2400" dirty="0" smtClean="0">
                <a:latin typeface="Arial Narrow" panose="020B0606020202030204" pitchFamily="34" charset="0"/>
              </a:rPr>
              <a:t>)</a:t>
            </a:r>
            <a:endParaRPr lang="ru-RU" altLang="ru-RU" sz="24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34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Прямоугольник 27"/>
          <p:cNvSpPr>
            <a:spLocks noChangeArrowheads="1"/>
          </p:cNvSpPr>
          <p:nvPr/>
        </p:nvSpPr>
        <p:spPr bwMode="auto">
          <a:xfrm>
            <a:off x="1908175" y="3068638"/>
            <a:ext cx="7235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ru-RU" altLang="ru-RU" sz="480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altLang="ru-RU" sz="48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3110"/>
            <a:ext cx="7164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ГОСТ Р по определению КФС ГКС –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попытка унификации методики и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создания реальной системы единства измерений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492696"/>
            <a:ext cx="586814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процедуры градуировок –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и обеспечение достоверности определений КФС газа и ЖУ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91440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Разрабатываемый ГОСТ Р по определению КФС ГКС </a:t>
            </a: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в отечественной (и мировой!?) практике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обязательные процедуры градуировки хроматографов </a:t>
            </a:r>
            <a:endParaRPr lang="ru-RU" sz="28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85184"/>
            <a:ext cx="75243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Процедуры проведения и использования градуировок имеют нюансы, требующие анализа и обсуждения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-4395"/>
            <a:ext cx="7164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Постоянство числа молей газа на единицу объема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обеспечивает возможность абсолютной градуировки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молярным долям</a:t>
            </a: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39248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3243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0" y="1124744"/>
            <a:ext cx="8964488" cy="5184576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-4395"/>
            <a:ext cx="71643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Вариативность массы и числа молей жидких углеводородов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единицу объема свидетельствует о 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невозможности абсолютной градуировки </a:t>
            </a:r>
            <a:endParaRPr lang="ru-RU" altLang="ru-R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9613" y="188640"/>
            <a:ext cx="7164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Вариативность массы и числа молей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пробах газа и жидких углеводородов одинакового объема</a:t>
            </a:r>
            <a:endParaRPr lang="ru-RU" altLang="ru-R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82" y="2191417"/>
            <a:ext cx="4524375" cy="3400425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287" y="2191417"/>
            <a:ext cx="4352925" cy="33813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03848" y="573325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мкмоль</a:t>
            </a:r>
            <a:r>
              <a:rPr lang="ru-RU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микромоль</a:t>
            </a:r>
            <a:r>
              <a:rPr lang="ru-RU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мкг – микрограмм; мкл - </a:t>
            </a:r>
            <a:r>
              <a:rPr lang="ru-RU" b="1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микролитр</a:t>
            </a:r>
            <a:r>
              <a:rPr lang="ru-RU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527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условии </a:t>
            </a:r>
            <a:r>
              <a:rPr lang="ru-RU" sz="2000" b="1" i="1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пробы = </a:t>
            </a:r>
            <a:r>
              <a:rPr lang="en-US" sz="2000" b="1" i="1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ru-RU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газов число молей постоянно, масс переменна;</a:t>
            </a:r>
          </a:p>
          <a:p>
            <a:r>
              <a:rPr lang="ru-RU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жидких УВ (в т.ч. конденсата ) и масса, и число молей переменны</a:t>
            </a:r>
          </a:p>
          <a:p>
            <a:r>
              <a:rPr lang="ru-RU" sz="20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79613" y="192591"/>
            <a:ext cx="7164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Варианты градуировки хроматографов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определении КФС ЖУ</a:t>
            </a: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904" y="119675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8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определении КФС жидких углеводородов абсолютная градуировка в чистом виде невозможна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варианты: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абсолютных или относительных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молярных и массовых </a:t>
            </a: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коэффициентов чувствительности с нормализацией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338" y="4170683"/>
            <a:ext cx="76196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сшивки </a:t>
            </a:r>
            <a:r>
              <a:rPr lang="ru-RU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хроматограмм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(в ГОСТ Р не решены):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использовании двух или более трактов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решения: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или внешний стандарт,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стыковка по выбранным компонентам</a:t>
            </a:r>
            <a:endParaRPr lang="ru-RU" sz="2400" b="1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3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252177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Основные соотношения коэффициентов чувствительности</a:t>
            </a:r>
            <a:endParaRPr lang="ru-RU" alt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>
                <a:spLocks noChangeArrowheads="1"/>
              </p:cNvSpPr>
              <p:nvPr/>
            </p:nvSpPr>
            <p:spPr bwMode="auto">
              <a:xfrm>
                <a:off x="1547664" y="1935996"/>
                <a:ext cx="482358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мас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32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мол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3200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ru-RU" altLang="ru-RU" sz="3200" b="1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1935996"/>
                <a:ext cx="4823580" cy="58477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63688" y="3448037"/>
                <a:ext cx="52568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sz="3200" b="1" i="0">
                              <a:latin typeface="Cambria Math" panose="02040503050406030204" pitchFamily="18" charset="0"/>
                            </a:rPr>
                            <m:t>мас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32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sz="3200" b="1" i="0">
                              <a:latin typeface="Cambria Math" panose="02040503050406030204" pitchFamily="18" charset="0"/>
                            </a:rPr>
                            <m:t>мол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3200" b="1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𝒔𝒕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48037"/>
                <a:ext cx="5256803" cy="58477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61895" y="4175248"/>
                <a:ext cx="44603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sz="3200" b="1" i="0">
                              <a:latin typeface="Cambria Math" panose="02040503050406030204" pitchFamily="18" charset="0"/>
                            </a:rPr>
                            <m:t>мол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32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sz="3200" b="1" i="0">
                              <a:latin typeface="Cambria Math" panose="02040503050406030204" pitchFamily="18" charset="0"/>
                            </a:rPr>
                            <m:t>мас</m:t>
                          </m:r>
                          <m:r>
                            <a:rPr lang="ru-RU" sz="3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3200" b="1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𝒔𝒕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32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95" y="4175248"/>
                <a:ext cx="4460388" cy="58477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552" y="1443554"/>
            <a:ext cx="849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Arial Narrow" panose="020B0606020202030204" pitchFamily="34" charset="0"/>
              </a:rPr>
              <a:t>Абсолютные коэффициенты чувствительности:</a:t>
            </a:r>
            <a:endParaRPr lang="ru-RU" altLang="ru-RU" sz="28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552" y="30132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Arial Narrow" panose="020B0606020202030204" pitchFamily="34" charset="0"/>
              </a:rPr>
              <a:t>Относительные коэффициенты чувствительности:</a:t>
            </a:r>
            <a:endParaRPr lang="ru-RU" altLang="ru-RU" sz="28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26156" y="5157192"/>
            <a:ext cx="308992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000" b="1" dirty="0" smtClean="0">
                <a:latin typeface="Arial Narrow" panose="020B0606020202030204" pitchFamily="34" charset="0"/>
              </a:rPr>
              <a:t>М – молярная масса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ru-RU" sz="2000" b="1" dirty="0" err="1" smtClean="0">
                <a:latin typeface="Arial Narrow" panose="020B0606020202030204" pitchFamily="34" charset="0"/>
              </a:rPr>
              <a:t>st</a:t>
            </a:r>
            <a:r>
              <a:rPr lang="en-US" altLang="ru-RU" sz="2000" b="1" dirty="0" smtClean="0">
                <a:latin typeface="Arial Narrow" panose="020B0606020202030204" pitchFamily="34" charset="0"/>
              </a:rPr>
              <a:t> – </a:t>
            </a:r>
            <a:r>
              <a:rPr lang="ru-RU" altLang="ru-RU" sz="2000" b="1" dirty="0" smtClean="0">
                <a:latin typeface="Arial Narrow" panose="020B0606020202030204" pitchFamily="34" charset="0"/>
              </a:rPr>
              <a:t>компонент сравнения</a:t>
            </a:r>
            <a:endParaRPr lang="ru-RU" alt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20866"/>
      </p:ext>
    </p:extLst>
  </p:cSld>
  <p:clrMapOvr>
    <a:masterClrMapping/>
  </p:clrMapOvr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0</TotalTime>
  <Words>807</Words>
  <Application>Microsoft Office PowerPoint</Application>
  <PresentationFormat>Экран (4:3)</PresentationFormat>
  <Paragraphs>108</Paragraphs>
  <Slides>37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Times New Roman</vt:lpstr>
      <vt:lpstr>Arial</vt:lpstr>
      <vt:lpstr>Arial Narrow</vt:lpstr>
      <vt:lpstr>Calibri</vt:lpstr>
      <vt:lpstr>Cambria Math</vt:lpstr>
      <vt:lpstr>4_Специальное оформление</vt:lpstr>
      <vt:lpstr>8_Специальное оформление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5_Специальное оформление</vt:lpstr>
      <vt:lpstr>6_Специальное оформление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2016-08-31T05:42:12Z</dcterms:created>
  <dcterms:modified xsi:type="dcterms:W3CDTF">2017-02-06T09:26:24Z</dcterms:modified>
</cp:coreProperties>
</file>