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55" r:id="rId7"/>
  </p:sldMasterIdLst>
  <p:notesMasterIdLst>
    <p:notesMasterId r:id="rId28"/>
  </p:notesMasterIdLst>
  <p:handoutMasterIdLst>
    <p:handoutMasterId r:id="rId29"/>
  </p:handoutMasterIdLst>
  <p:sldIdLst>
    <p:sldId id="293" r:id="rId8"/>
    <p:sldId id="328" r:id="rId9"/>
    <p:sldId id="338" r:id="rId10"/>
    <p:sldId id="326" r:id="rId11"/>
    <p:sldId id="314" r:id="rId12"/>
    <p:sldId id="329" r:id="rId13"/>
    <p:sldId id="316" r:id="rId14"/>
    <p:sldId id="330" r:id="rId15"/>
    <p:sldId id="315" r:id="rId16"/>
    <p:sldId id="331" r:id="rId17"/>
    <p:sldId id="313" r:id="rId18"/>
    <p:sldId id="323" r:id="rId19"/>
    <p:sldId id="333" r:id="rId20"/>
    <p:sldId id="332" r:id="rId21"/>
    <p:sldId id="334" r:id="rId22"/>
    <p:sldId id="336" r:id="rId23"/>
    <p:sldId id="335" r:id="rId24"/>
    <p:sldId id="325" r:id="rId25"/>
    <p:sldId id="337" r:id="rId26"/>
    <p:sldId id="312" r:id="rId2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2D6A829-DC91-4E05-8C69-3CFCCEE08D85}">
          <p14:sldIdLst>
            <p14:sldId id="293"/>
            <p14:sldId id="328"/>
            <p14:sldId id="338"/>
            <p14:sldId id="326"/>
            <p14:sldId id="314"/>
            <p14:sldId id="329"/>
            <p14:sldId id="316"/>
            <p14:sldId id="330"/>
            <p14:sldId id="315"/>
            <p14:sldId id="331"/>
            <p14:sldId id="313"/>
            <p14:sldId id="323"/>
            <p14:sldId id="333"/>
            <p14:sldId id="332"/>
            <p14:sldId id="334"/>
            <p14:sldId id="336"/>
            <p14:sldId id="335"/>
            <p14:sldId id="325"/>
            <p14:sldId id="337"/>
            <p14:sldId id="3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66CC"/>
    <a:srgbClr val="33CCCC"/>
    <a:srgbClr val="0066CC"/>
    <a:srgbClr val="0099FF"/>
    <a:srgbClr val="0066FF"/>
    <a:srgbClr val="3399FF"/>
    <a:srgbClr val="9966FF"/>
    <a:srgbClr val="3366FF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0" autoAdjust="0"/>
    <p:restoredTop sz="94660"/>
  </p:normalViewPr>
  <p:slideViewPr>
    <p:cSldViewPr snapToGrid="0">
      <p:cViewPr varScale="1">
        <p:scale>
          <a:sx n="99" d="100"/>
          <a:sy n="99" d="100"/>
        </p:scale>
        <p:origin x="-126" y="-102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-2118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2BCD6F1-CF09-47AC-B1E3-BECDAEA49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98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E887222-2D52-4300-8A74-D92C229E9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1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556704-5784-4208-A2F9-DD9B768CF9D5}" type="slidenum">
              <a:rPr lang="ru-RU" altLang="ru-RU" sz="1300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887222-2D52-4300-8A74-D92C229E987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5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B3183-2BFE-4014-B1F3-067819B07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</a:p>
        </p:txBody>
      </p:sp>
    </p:spTree>
    <p:extLst>
      <p:ext uri="{BB962C8B-B14F-4D97-AF65-F5344CB8AC3E}">
        <p14:creationId xmlns:p14="http://schemas.microsoft.com/office/powerpoint/2010/main" val="237133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7654314-A415-4966-B295-F85D7E2FF0FC}" type="datetime1">
              <a:rPr lang="ru-RU"/>
              <a:pPr>
                <a:defRPr/>
              </a:pPr>
              <a:t>15.12.2015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Москва 2005 год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0C4CE-E118-4967-9CDA-1729027B9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5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48890-746A-48E5-8F28-E5FF77311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sz="28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FB012-4760-4C82-90BD-EF2C5F060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sz="2800">
                <a:solidFill>
                  <a:srgbClr val="003366"/>
                </a:solidFill>
              </a:defRPr>
            </a:lvl1pPr>
            <a:lvl2pPr>
              <a:defRPr sz="3200">
                <a:solidFill>
                  <a:srgbClr val="003366"/>
                </a:solidFill>
              </a:defRPr>
            </a:lvl2pPr>
            <a:lvl3pPr>
              <a:defRPr sz="2800">
                <a:solidFill>
                  <a:srgbClr val="003366"/>
                </a:solidFill>
              </a:defRPr>
            </a:lvl3pPr>
            <a:lvl4pPr>
              <a:defRPr sz="2400">
                <a:solidFill>
                  <a:srgbClr val="003366"/>
                </a:solidFill>
              </a:defRPr>
            </a:lvl4pPr>
            <a:lvl5pPr>
              <a:defRPr sz="2400">
                <a:solidFill>
                  <a:srgbClr val="003366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2482A-45DB-4F43-A981-E7EEAC00C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6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0E041-1FB3-4A8F-9013-AFBFDE5B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lang="en-US" dirty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1745-78D4-49A4-9409-4E4134FC7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7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dirty="0" smtClean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090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grpSp>
        <p:nvGrpSpPr>
          <p:cNvPr id="102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103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102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3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</a:p>
        </p:txBody>
      </p:sp>
      <p:sp>
        <p:nvSpPr>
          <p:cNvPr id="1032" name="Line 1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033" name="Line 1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99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952D0D9F-B4C9-4ADC-B48F-2C9E1212C4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9938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rtl="0"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1036" name="Picture 37" descr="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2051" name="Rectangle 20"/>
          <p:cNvSpPr>
            <a:spLocks noChangeArrowheads="1"/>
          </p:cNvSpPr>
          <p:nvPr userDrawn="1"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2052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062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63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2064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2053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4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55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B8516E28-EF97-4F7B-B5E0-35B1B63D4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58" name="Line 21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59" name="Line 22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4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2061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3075" name="Rectangle 19"/>
          <p:cNvSpPr>
            <a:spLocks noChangeArrowheads="1"/>
          </p:cNvSpPr>
          <p:nvPr userDrawn="1"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3076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087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8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3089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3077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78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79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7F0CA139-4B6A-4124-85EF-2E1803F21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082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3083" name="Line 20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84" name="Line 21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0365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3086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4099" name="Rectangle 23"/>
          <p:cNvSpPr>
            <a:spLocks noChangeArrowheads="1"/>
          </p:cNvSpPr>
          <p:nvPr userDrawn="1"/>
        </p:nvSpPr>
        <p:spPr bwMode="auto">
          <a:xfrm>
            <a:off x="0" y="2151063"/>
            <a:ext cx="9144000" cy="4160837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4100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4111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4112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4113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4101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102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103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533EAA84-1226-473E-8D84-900FA7334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06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4107" name="Line 2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08" name="Line 25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1393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4110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5123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5135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5136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5137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5124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25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26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51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49C1A556-0B76-475E-8E66-A297A976B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30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131" name="Line 17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32" name="Line 18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241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5134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grpSp>
        <p:nvGrpSpPr>
          <p:cNvPr id="6147" name="Group 3"/>
          <p:cNvGrpSpPr>
            <a:grpSpLocks/>
          </p:cNvGrpSpPr>
          <p:nvPr userDrawn="1"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6159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6160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bg1"/>
                  </a:solidFill>
                  <a:latin typeface="Arial Narrow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6161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6148" name="Rectangle 7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6149" name="Rectangle 8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6150" name="Line 9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header</a:t>
            </a:r>
            <a:endParaRPr lang="ru-RU" altLang="ru-RU" smtClean="0"/>
          </a:p>
        </p:txBody>
      </p:sp>
      <p:sp>
        <p:nvSpPr>
          <p:cNvPr id="61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Sample text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C775239F-586D-48E2-B0B1-70E0535BF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54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6155" name="Line 16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156" name="Line 17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54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/>
              <a:t> Актуальные проблемы измерения показателей качества природного газа </a:t>
            </a:r>
            <a:endParaRPr lang="en-US"/>
          </a:p>
        </p:txBody>
      </p:sp>
      <p:pic>
        <p:nvPicPr>
          <p:cNvPr id="6158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mtClean="0"/>
              <a:t> </a:t>
            </a:r>
            <a:endParaRPr lang="ru-RU" altLang="ru-RU" smtClean="0"/>
          </a:p>
        </p:txBody>
      </p:sp>
      <p:sp>
        <p:nvSpPr>
          <p:cNvPr id="7171" name="Rectangle 9"/>
          <p:cNvSpPr>
            <a:spLocks noChangeArrowheads="1"/>
          </p:cNvSpPr>
          <p:nvPr userDrawn="1"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172" name="Rectangle 13"/>
          <p:cNvSpPr>
            <a:spLocks noChangeArrowheads="1"/>
          </p:cNvSpPr>
          <p:nvPr userDrawn="1"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173" name="Rectangle 14"/>
          <p:cNvSpPr>
            <a:spLocks noChangeArrowheads="1"/>
          </p:cNvSpPr>
          <p:nvPr userDrawn="1"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174" name="Line 15"/>
          <p:cNvSpPr>
            <a:spLocks noChangeShapeType="1"/>
          </p:cNvSpPr>
          <p:nvPr userDrawn="1"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5" name="Line 33"/>
          <p:cNvSpPr>
            <a:spLocks noChangeShapeType="1"/>
          </p:cNvSpPr>
          <p:nvPr userDrawn="1"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176" name="Line 34"/>
          <p:cNvSpPr>
            <a:spLocks noChangeShapeType="1"/>
          </p:cNvSpPr>
          <p:nvPr userDrawn="1"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7177" name="Picture 37" descr="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65100"/>
            <a:ext cx="1562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938338" y="6362700"/>
            <a:ext cx="72056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ru-RU" altLang="ru-RU" sz="1300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1053886"/>
            <a:ext cx="9144000" cy="5308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algn="ctr"/>
            <a:endParaRPr lang="ru-RU" altLang="ru-RU" sz="3600" b="1" dirty="0" smtClean="0"/>
          </a:p>
          <a:p>
            <a:pPr algn="ctr"/>
            <a:endParaRPr lang="ru-RU" altLang="ru-RU" sz="3600" b="1" dirty="0"/>
          </a:p>
          <a:p>
            <a:pPr algn="ctr"/>
            <a:endParaRPr lang="ru-RU" altLang="ru-RU" sz="2400" b="1" dirty="0" smtClean="0"/>
          </a:p>
          <a:p>
            <a:pPr algn="ctr"/>
            <a:endParaRPr lang="en-US" altLang="ru-RU" sz="2400" b="1" dirty="0" smtClean="0"/>
          </a:p>
          <a:p>
            <a:pPr algn="ctr">
              <a:lnSpc>
                <a:spcPct val="150000"/>
              </a:lnSpc>
            </a:pPr>
            <a:endParaRPr lang="en-US" altLang="ru-RU" sz="2400" b="1" dirty="0"/>
          </a:p>
          <a:p>
            <a:pPr algn="ctr"/>
            <a:endParaRPr lang="ru-RU" altLang="ru-RU" sz="2400" b="1" dirty="0" smtClean="0"/>
          </a:p>
          <a:p>
            <a:pPr algn="ctr"/>
            <a:endParaRPr lang="ru-RU" altLang="ru-RU" sz="2400" b="1" dirty="0"/>
          </a:p>
          <a:p>
            <a:pPr algn="ctr"/>
            <a:endParaRPr lang="ru-RU" altLang="ru-RU" sz="2400" b="1" dirty="0" smtClean="0"/>
          </a:p>
          <a:p>
            <a:r>
              <a:rPr lang="ru-RU" altLang="ru-RU" sz="2400" i="1" dirty="0" smtClean="0"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Б.Д. Донских – начальник лаборатории </a:t>
            </a:r>
          </a:p>
          <a:p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контроля качества природного газа</a:t>
            </a:r>
          </a:p>
          <a:p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Центра метрологического обеспечения </a:t>
            </a:r>
          </a:p>
          <a:p>
            <a:r>
              <a:rPr lang="ru-RU" alt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ООО </a:t>
            </a:r>
            <a:r>
              <a:rPr lang="ru-RU" alt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«Газпром ВНИИГАЗ» </a:t>
            </a:r>
          </a:p>
          <a:p>
            <a:pPr algn="ctr"/>
            <a:endParaRPr lang="ru-RU" altLang="ru-RU" sz="2400" b="1" dirty="0" smtClean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25225" y="2319688"/>
            <a:ext cx="8493549" cy="138860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ru-RU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Актуализация нормативной базы в области действия ПК 1 «Природный газ»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38338" y="17848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Заседание Технического комитета</a:t>
            </a:r>
          </a:p>
          <a:p>
            <a:pPr marL="0" indent="0" algn="ctr" eaLnBrk="1" hangingPunct="1">
              <a:defRPr/>
            </a:pPr>
            <a:r>
              <a:rPr lang="ru-RU" altLang="ru-RU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стандартизации ТК 52 (2015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89786" y="180303"/>
            <a:ext cx="7154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 22387.4-77  «Газ для коммунально-бытового потребления. Метод определения содержания смолы и пыли»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335" y="1313230"/>
            <a:ext cx="489505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2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2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Настоящий стандарт распространяется на газ для коммунально-бытового потребления и устанавливает метод определения содержания смолы и пыли.</a:t>
            </a:r>
          </a:p>
          <a:p>
            <a:pPr indent="452438" algn="just"/>
            <a:endParaRPr lang="ru-RU" altLang="ru-RU" sz="1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>
              <a:defRPr/>
            </a:pPr>
            <a:r>
              <a:rPr lang="ru-RU" altLang="ru-RU" sz="22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</a:p>
          <a:p>
            <a:pPr indent="452438" algn="just"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Сущность метода заключается в осаждении смолы и пыли из газа на фильтре и установлении количества осажденных веществ взвешиванием.</a:t>
            </a:r>
          </a:p>
          <a:p>
            <a:pPr indent="457200" algn="just"/>
            <a:endParaRPr lang="ru-RU" altLang="ru-RU" sz="1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2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В настоящее время: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</a:rPr>
              <a:t>Действует редакция с Изменением N 1, утвержденным в декабре 1986 г. (ИУС 3-86).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</a:rPr>
              <a:t>Ограничение срока действия снято Постановлением Госстандарта СССР от 27.06.91 N 1096 (ИУС N 10, 1991 г.).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8" y="1170039"/>
            <a:ext cx="3549445" cy="502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52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700">
                <a:solidFill>
                  <a:schemeClr val="bg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C6EEA406-159F-4637-A864-DA8A84288FCF}" type="slidenum">
              <a:rPr lang="ru-RU" altLang="ru-RU" sz="2000" smtClean="0"/>
              <a:pPr eaLnBrk="1" hangingPunct="1"/>
              <a:t>11</a:t>
            </a:fld>
            <a:endParaRPr lang="ru-RU" altLang="ru-RU" sz="2000" smtClean="0"/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8942" y="1293851"/>
            <a:ext cx="861596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2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2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несоответствие стандарта требованиям основополагающих стандартов;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недостаточно четко прописана процедура отбора пробы;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отсутствие норм погрешности и сведений об аттестации методики измерений.</a:t>
            </a:r>
            <a:endParaRPr lang="ru-RU" sz="18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2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2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оставить без пересмотра – 2 голоса;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за отмену – 0 голосов;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за пересмотр – 9 голосов;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воздержались – 2 голоса.</a:t>
            </a:r>
          </a:p>
          <a:p>
            <a:pPr indent="452438" algn="just"/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2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</a:t>
            </a:r>
            <a:r>
              <a:rPr lang="ru-RU" altLang="ru-RU" sz="22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рассмотренному</a:t>
            </a:r>
            <a:r>
              <a:rPr lang="ru-RU" altLang="ru-RU" sz="22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 стандарту:</a:t>
            </a:r>
          </a:p>
          <a:p>
            <a:pPr indent="457200" algn="just"/>
            <a:r>
              <a:rPr lang="ru-RU" sz="1800" dirty="0" smtClean="0">
                <a:solidFill>
                  <a:schemeClr val="tx1"/>
                </a:solidFill>
              </a:rPr>
              <a:t>Поскольку на данный стандарт ссылается ряд стандартов, устанавливающих технические требования к природному газу, предлагаем переработать стандарт с учетом современных требований руководящих документов по стандартизации и метрологии при этом распространить область применения стандарта на газы горючие природные за исключением подготовленного к транспортированию по магистральным газопроводам.</a:t>
            </a:r>
            <a:endParaRPr lang="ru-RU" altLang="ru-RU" sz="18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89786" y="180303"/>
            <a:ext cx="71542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 22387.4-77  «Газ для коммунально-бытового потребления. Метод определения содержания смолы и пыли»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7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48069" y="96253"/>
            <a:ext cx="7179972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4000"/>
              </a:lnSpc>
              <a:defRPr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14920-79 «Газ сухой. </a:t>
            </a:r>
          </a:p>
          <a:p>
            <a:pPr algn="ctr" eaLnBrk="1" hangingPunct="1">
              <a:lnSpc>
                <a:spcPct val="114000"/>
              </a:lnSpc>
              <a:defRPr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 определения компонентного состава»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3180" y="1085764"/>
            <a:ext cx="511996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18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7200" algn="just"/>
            <a:r>
              <a:rPr lang="ru-RU" sz="1600" spc="-50" dirty="0" smtClean="0">
                <a:solidFill>
                  <a:schemeClr val="tx1"/>
                </a:solidFill>
              </a:rPr>
              <a:t>Настоящий стандарт устанавливает метод определения компонентного состава сухого газа, содержащего углеводороды С</a:t>
            </a:r>
            <a:r>
              <a:rPr lang="ru-RU" sz="1600" spc="-5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spc="-50" dirty="0" smtClean="0">
                <a:solidFill>
                  <a:schemeClr val="tx1"/>
                </a:solidFill>
              </a:rPr>
              <a:t>-С</a:t>
            </a:r>
            <a:r>
              <a:rPr lang="ru-RU" sz="1600" spc="-50" baseline="-25000" dirty="0" smtClean="0">
                <a:solidFill>
                  <a:schemeClr val="tx1"/>
                </a:solidFill>
              </a:rPr>
              <a:t>5</a:t>
            </a:r>
            <a:r>
              <a:rPr lang="ru-RU" sz="1600" spc="-50" dirty="0" smtClean="0">
                <a:solidFill>
                  <a:schemeClr val="tx1"/>
                </a:solidFill>
              </a:rPr>
              <a:t>, а также неуглеводородные компоненты (водород, азот, окись и двуокись углерода и сероводород), массовая доля которых 0,1% и выше (до 100 %).</a:t>
            </a:r>
          </a:p>
          <a:p>
            <a:pPr indent="452438" algn="just">
              <a:defRPr/>
            </a:pPr>
            <a:endParaRPr lang="ru-RU" altLang="ru-RU" sz="1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>
              <a:defRPr/>
            </a:pP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</a:p>
          <a:p>
            <a:pPr indent="457200" algn="just"/>
            <a:r>
              <a:rPr lang="ru-RU" sz="1600" spc="-50" dirty="0" smtClean="0">
                <a:solidFill>
                  <a:schemeClr val="tx1"/>
                </a:solidFill>
              </a:rPr>
              <a:t>Сущность метода заключается в газожидкостной и газоадсорбционной хроматографии газа с использованием детектора по теплопроводности. Углеводороды С</a:t>
            </a:r>
            <a:r>
              <a:rPr lang="ru-RU" sz="1600" spc="-50" baseline="-25000" dirty="0" smtClean="0">
                <a:solidFill>
                  <a:schemeClr val="tx1"/>
                </a:solidFill>
              </a:rPr>
              <a:t>1</a:t>
            </a:r>
            <a:r>
              <a:rPr lang="ru-RU" sz="1600" spc="-50" dirty="0" smtClean="0">
                <a:solidFill>
                  <a:schemeClr val="tx1"/>
                </a:solidFill>
              </a:rPr>
              <a:t>-С</a:t>
            </a:r>
            <a:r>
              <a:rPr lang="ru-RU" sz="1600" spc="-50" baseline="-25000" dirty="0" smtClean="0">
                <a:solidFill>
                  <a:schemeClr val="tx1"/>
                </a:solidFill>
              </a:rPr>
              <a:t>5</a:t>
            </a:r>
            <a:r>
              <a:rPr lang="ru-RU" sz="1600" spc="-50" dirty="0" smtClean="0">
                <a:solidFill>
                  <a:schemeClr val="tx1"/>
                </a:solidFill>
              </a:rPr>
              <a:t>, двуокись углерода и сероводород разделяют методом газожидкостной хроматографии. Неуглеводородные компоненты (водород, кислород, азот, окись углерода) и метан разделяют методом газоадсорбционной хроматографии.</a:t>
            </a:r>
          </a:p>
          <a:p>
            <a:pPr indent="452438" algn="just"/>
            <a:endParaRPr lang="ru-RU" altLang="ru-RU" sz="1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В настоящее время:</a:t>
            </a:r>
          </a:p>
          <a:p>
            <a:pPr indent="457200" algn="just"/>
            <a:r>
              <a:rPr lang="ru-RU" sz="1600" spc="-50" dirty="0" smtClean="0">
                <a:solidFill>
                  <a:schemeClr val="tx1"/>
                </a:solidFill>
              </a:rPr>
              <a:t>Действует редакция с Изменениями N 1, 2, утвержденными в январе 1985 г. и декабре 1989 г. (ИУС 4-85, 4-90). Ограничение срока действия снято по протоколу N 4-93 Межгосударственного Совета по стандартизации, метрологии и сертификации (ИУС 4-94).</a:t>
            </a:r>
            <a:endParaRPr lang="ru-RU" sz="1600" spc="-5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58" y="1203158"/>
            <a:ext cx="3507421" cy="496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25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6508" y="1159098"/>
            <a:ext cx="848839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несоответствие стандарта требованиям основополагающих стандартов;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необходимо усовершенствование методики с учетом научно-технических достижений в данной области;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отсутствие норм погрешности и сведений об аттестации методики измерений.</a:t>
            </a:r>
            <a:endParaRPr lang="ru-RU" sz="18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оставить без пересмотра – 1 голос;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за отмену – 3 голоса;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за пересмотр – 6 голосов;</a:t>
            </a:r>
          </a:p>
          <a:p>
            <a:pPr indent="452438" algn="just"/>
            <a:r>
              <a:rPr lang="ru-RU" sz="1800" dirty="0" smtClean="0">
                <a:solidFill>
                  <a:schemeClr val="tx1"/>
                </a:solidFill>
              </a:rPr>
              <a:t>воздержались – 3 голоса.</a:t>
            </a:r>
          </a:p>
          <a:p>
            <a:pPr indent="452438" algn="just"/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</a:t>
            </a:r>
            <a:r>
              <a:rPr lang="ru-RU" altLang="ru-RU" sz="20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рассмотренному </a:t>
            </a: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стандарту:</a:t>
            </a:r>
          </a:p>
          <a:p>
            <a:pPr indent="457200" algn="just"/>
            <a:r>
              <a:rPr lang="ru-RU" sz="1800" dirty="0">
                <a:solidFill>
                  <a:schemeClr val="tx1"/>
                </a:solidFill>
              </a:rPr>
              <a:t>Поскольку стандарт применяется в ООО «Газпром добыча Астрахань</a:t>
            </a:r>
            <a:r>
              <a:rPr lang="ru-RU" sz="1800" dirty="0" smtClean="0">
                <a:solidFill>
                  <a:schemeClr val="tx1"/>
                </a:solidFill>
              </a:rPr>
              <a:t>» и                    </a:t>
            </a:r>
            <a:r>
              <a:rPr lang="ru-RU" sz="1800" dirty="0">
                <a:solidFill>
                  <a:schemeClr val="tx1"/>
                </a:solidFill>
              </a:rPr>
              <a:t>ООО «Газпром переработка</a:t>
            </a:r>
            <a:r>
              <a:rPr lang="ru-RU" sz="1800" dirty="0" smtClean="0">
                <a:solidFill>
                  <a:schemeClr val="tx1"/>
                </a:solidFill>
              </a:rPr>
              <a:t>», </a:t>
            </a:r>
            <a:r>
              <a:rPr lang="ru-RU" sz="1800" dirty="0">
                <a:solidFill>
                  <a:schemeClr val="tx1"/>
                </a:solidFill>
              </a:rPr>
              <a:t>предлагаем </a:t>
            </a:r>
            <a:r>
              <a:rPr lang="ru-RU" sz="1800" dirty="0" smtClean="0">
                <a:solidFill>
                  <a:schemeClr val="tx1"/>
                </a:solidFill>
              </a:rPr>
              <a:t>стандарт переработать с учетом современных требований руководящих документов по стандартизации и метрологии при этом изменить наименование стандарта, понизить нижнюю границу диапазона измерений и расширить перечень определяемых компонентов.</a:t>
            </a:r>
            <a:endParaRPr lang="ru-RU" altLang="ru-RU" sz="18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48069" y="96253"/>
            <a:ext cx="7179972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4000"/>
              </a:lnSpc>
              <a:defRPr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14920-79 «Газ сухой. </a:t>
            </a:r>
          </a:p>
          <a:p>
            <a:pPr algn="ctr" eaLnBrk="1" hangingPunct="1">
              <a:lnSpc>
                <a:spcPct val="114000"/>
              </a:lnSpc>
              <a:defRPr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 определения компонентного состава»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54180" y="193183"/>
            <a:ext cx="7089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20060-83 «Газы горючие природные. Методы определения содержания водяных паров и точки росы влаги»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6214" y="1195646"/>
            <a:ext cx="501320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</a:rPr>
              <a:t>Настоящий стандарт распространяется на природные углеводородные газы, поступающие с промысловых установок подготовки газа и газоперерабатывающих заводов в газопроводы, газы, транспортируемые по магистральным газопроводам и поставляемые потребителям, и устанавливает три метода определения количества водяных паров и точки росы влаги: конденсационный, электролитический и абсорбционный.</a:t>
            </a:r>
          </a:p>
          <a:p>
            <a:pPr indent="457200" algn="just"/>
            <a:r>
              <a:rPr lang="ru-RU" sz="1600" i="1" dirty="0" smtClean="0">
                <a:solidFill>
                  <a:srgbClr val="FF0000"/>
                </a:solidFill>
              </a:rPr>
              <a:t>Стандарт не распространяется на природные газы, поступающие с установок, где в качестве абсорбента используется метанол и другие растворимые спирты для конденсационного и электролитического методов !</a:t>
            </a:r>
          </a:p>
          <a:p>
            <a:pPr indent="452438" algn="just"/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В настоящее время: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</a:rPr>
              <a:t>Действует редакция с Изменением N 1, утвержденным постановлением Госстандарта СССР от 07.12.88 N 3966 и введенное в действие с 01.07.89.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</a:rPr>
              <a:t>Ограничение срока действия снято по протоколу Межгосударственного Совета по стандартизации, метрологии и сертификации. (ИУС N 2, 1993 год).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896" y="1195646"/>
            <a:ext cx="3516161" cy="497901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8942" y="1159098"/>
            <a:ext cx="86159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несоответствие стандарта требованиям основополагающих стандартов;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невозможность применения основных методов, установленных в стандарте для российского природного газа, вследствие ограничения на наличие спиртов;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отсутствие норм погрешности и сведений об аттестации методики измерений.</a:t>
            </a:r>
            <a:endParaRPr lang="ru-RU" sz="20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</a:t>
            </a:r>
            <a:r>
              <a:rPr lang="ru-RU" altLang="ru-RU" sz="24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рассмотренному </a:t>
            </a: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стандарту:</a:t>
            </a:r>
          </a:p>
          <a:p>
            <a:pPr indent="457200" algn="just"/>
            <a:r>
              <a:rPr lang="ru-RU" sz="2000" dirty="0" smtClean="0">
                <a:solidFill>
                  <a:schemeClr val="tx1"/>
                </a:solidFill>
              </a:rPr>
              <a:t>Стандарт следует переработать с учетом современных требований руководящих документов по стандартизации и метрологии;</a:t>
            </a:r>
          </a:p>
          <a:p>
            <a:pPr indent="457200" algn="just"/>
            <a:r>
              <a:rPr lang="ru-RU" sz="2000" dirty="0" smtClean="0">
                <a:solidFill>
                  <a:schemeClr val="tx1"/>
                </a:solidFill>
              </a:rPr>
              <a:t>Необходимо разбить стандарт на части в соответствии с конкретными методами, т.е. выделить конденсационный метод определения температуры точки росы по воде, как универсальный метод, методы непосредственного определения массовой концентрации водяных паров выделить в отдельный стандарт.</a:t>
            </a:r>
          </a:p>
          <a:p>
            <a:pPr indent="457200" algn="just"/>
            <a:r>
              <a:rPr lang="ru-RU" altLang="ru-RU" sz="2000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Кроме того, считаем целесообразным выделить в отдельный стандарт метод пересчета </a:t>
            </a:r>
            <a:r>
              <a:rPr lang="ru-RU" sz="2000" dirty="0" smtClean="0">
                <a:solidFill>
                  <a:schemeClr val="tx1"/>
                </a:solidFill>
              </a:rPr>
              <a:t>массовой концентрации водяных паров и температуры точки росы по воде по аналогии с ИСО 18453.</a:t>
            </a:r>
            <a:endParaRPr lang="ru-RU" altLang="ru-RU" sz="1600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4180" y="193183"/>
            <a:ext cx="7089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20060-83 «Газы горючие природные. Методы определения содержания водяных паров и точки росы влаги»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76907" y="206062"/>
            <a:ext cx="7167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20061-84 «Газы горючие природные. Метод определения температуры точки росы углеводородов»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3183" y="1227017"/>
            <a:ext cx="51199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Область действия:</a:t>
            </a:r>
            <a:endParaRPr lang="ru-RU" altLang="ru-RU" sz="2000" b="1" i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Настоящий стандарт устанавливает метод определения точки росы углеводородов в природных газах, не содержащих капельных взвесей углеводородов и гликолей.</a:t>
            </a:r>
          </a:p>
          <a:p>
            <a:pPr indent="452438" algn="just"/>
            <a:endParaRPr lang="ru-RU" altLang="ru-RU" sz="1600" b="1" i="1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452438" algn="just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Сущность метода: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Сущность метода заключается в измерении температуры начала конденсации углеводородов на поверхности охлаждаемого металлического зеркала при непрерывном потоке над ним предварительно осушенного анализируемого газа при фиксированном давлении.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altLang="ru-RU" sz="2000" b="1" i="1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452438" algn="just"/>
            <a:r>
              <a:rPr lang="ru-RU" altLang="ru-RU" sz="2000" b="1" i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настоящее время: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Ограничение срока действия ГОСТ 20061-84 снято  по  Протоколу № 4-93 Межгосударственного Совета по стандартизации, метрологии и сертификации. (ИУС 1994 № 4)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920" y="1227017"/>
            <a:ext cx="3476977" cy="4923526"/>
          </a:xfrm>
          <a:prstGeom prst="rect">
            <a:avLst/>
          </a:prstGeom>
        </p:spPr>
      </p:pic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8942" y="1159098"/>
            <a:ext cx="861596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несоответствие стандарта требованиям основополагающих стандартов;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необходимо усовершенствование методики с учетом научно-технических достижений в данной области;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отсутствие норм погрешности и сведений об аттестации методики измерений.</a:t>
            </a:r>
            <a:endParaRPr lang="ru-RU" sz="20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Оставить без пересмотра – 2 голос</a:t>
            </a:r>
            <a:r>
              <a:rPr lang="ru-RU" sz="2000" dirty="0">
                <a:solidFill>
                  <a:schemeClr val="tx1"/>
                </a:solidFill>
              </a:rPr>
              <a:t>а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отмену – 1 голос;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пересмотр – 6 голосов;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Воздержались – 4 голоса.</a:t>
            </a:r>
          </a:p>
          <a:p>
            <a:pPr indent="452438" algn="just"/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</a:t>
            </a:r>
            <a:r>
              <a:rPr lang="ru-RU" altLang="ru-RU" sz="24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рассмотренному </a:t>
            </a: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стандарту:</a:t>
            </a:r>
          </a:p>
          <a:p>
            <a:pPr indent="457200" algn="just"/>
            <a:r>
              <a:rPr lang="ru-RU" sz="2000" dirty="0" smtClean="0">
                <a:solidFill>
                  <a:schemeClr val="tx1"/>
                </a:solidFill>
              </a:rPr>
              <a:t>Стандарт переработать с учетом современных требований стандартизации и метрологии, а также научно-технических достижений в данной области.</a:t>
            </a:r>
            <a:endParaRPr lang="ru-RU" altLang="ru-RU" sz="16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6907" y="206062"/>
            <a:ext cx="71670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20061-84 «Газы горючие природные. Метод определения температуры точки росы углеводородов»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23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0" y="1437396"/>
            <a:ext cx="88883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indent="-269875" algn="just" eaLnBrk="1" hangingPunct="1">
              <a:buFontTx/>
              <a:buChar char="-"/>
              <a:defRPr/>
            </a:pPr>
            <a:r>
              <a:rPr lang="ru-RU" altLang="ru-RU" sz="1800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По результатам рассмотрения в ТК 52 действующих стандартов, относящихся к области стандартизации ПК1 «Природный  газ», отмечен ряд очевидных недостатков, а именно:</a:t>
            </a:r>
          </a:p>
          <a:p>
            <a:pPr marL="722313" indent="-182563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несоответствие требованиям основополагающих документов по стандартизации;</a:t>
            </a:r>
          </a:p>
          <a:p>
            <a:pPr marL="722313" indent="-182563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несоответствие требованиям ФЗ-102 «Об обеспечении единства измерений»;</a:t>
            </a:r>
          </a:p>
          <a:p>
            <a:pPr marL="722313" indent="-182563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использование морально-устаревших методов измерений, снятых с производства или многократно модернизированных СИ, материалов и испытательного оборудования, ссылки на отмененные или неактуальные стандарты и т.п.</a:t>
            </a:r>
          </a:p>
          <a:p>
            <a:pPr marL="539750" indent="-184150" algn="just" eaLnBrk="1" hangingPunct="1">
              <a:defRPr/>
            </a:pPr>
            <a:endParaRPr lang="ru-RU" altLang="ru-RU" sz="18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539750" indent="-269875" algn="just">
              <a:buFontTx/>
              <a:buChar char="-"/>
              <a:defRPr/>
            </a:pP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 На </a:t>
            </a:r>
            <a:r>
              <a:rPr lang="ru-RU" altLang="ru-RU" sz="1800" b="1" i="1" kern="0" spc="-50" dirty="0">
                <a:solidFill>
                  <a:schemeClr val="tx1"/>
                </a:solidFill>
                <a:cs typeface="Arial" panose="020B0604020202020204" pitchFamily="34" charset="0"/>
              </a:rPr>
              <a:t>основании рассмотрения </a:t>
            </a: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межгосударственных </a:t>
            </a:r>
            <a:r>
              <a:rPr lang="ru-RU" altLang="ru-RU" sz="1800" b="1" i="1" kern="0" spc="-50" dirty="0">
                <a:solidFill>
                  <a:schemeClr val="tx1"/>
                </a:solidFill>
                <a:cs typeface="Arial" panose="020B0604020202020204" pitchFamily="34" charset="0"/>
              </a:rPr>
              <a:t>стандартов </a:t>
            </a: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в ТК 52 предлагаем:</a:t>
            </a:r>
          </a:p>
          <a:p>
            <a:pPr marL="722313" indent="-182563" algn="just" defTabSz="808038">
              <a:buFont typeface="Arial" panose="020B0604020202020204" pitchFamily="34" charset="0"/>
              <a:buChar char="•"/>
              <a:defRPr/>
            </a:pPr>
            <a:r>
              <a:rPr lang="ru-RU" sz="1800" b="1" i="1" spc="-50" dirty="0" smtClean="0">
                <a:solidFill>
                  <a:schemeClr val="tx1"/>
                </a:solidFill>
              </a:rPr>
              <a:t>ГОСТ </a:t>
            </a:r>
            <a:r>
              <a:rPr lang="ru-RU" sz="1800" b="1" i="1" spc="-50" dirty="0">
                <a:solidFill>
                  <a:schemeClr val="tx1"/>
                </a:solidFill>
              </a:rPr>
              <a:t>22387.3-77 «Газы природные. Метод определения кислорода</a:t>
            </a:r>
            <a:r>
              <a:rPr lang="ru-RU" sz="1800" b="1" i="1" spc="-50" dirty="0" smtClean="0">
                <a:solidFill>
                  <a:schemeClr val="tx1"/>
                </a:solidFill>
              </a:rPr>
              <a:t>» отменить на территории РФ после введения в действие соответствующего стандарта ГОСТ Р;</a:t>
            </a:r>
          </a:p>
          <a:p>
            <a:pPr marL="722313" indent="-182563" algn="just" defTabSz="808038">
              <a:buFont typeface="Arial" panose="020B0604020202020204" pitchFamily="34" charset="0"/>
              <a:buChar char="•"/>
              <a:defRPr/>
            </a:pP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Остальные рассмотренные межгосударственные стандарты пересмотреть в целях приведения в соответствие с требованиями действующего законодательства РФ (государств-членов МГС), а также руководящих </a:t>
            </a:r>
            <a:r>
              <a:rPr lang="ru-RU" altLang="ru-RU" sz="1800" b="1" i="1" kern="0" spc="-50" dirty="0">
                <a:solidFill>
                  <a:schemeClr val="tx1"/>
                </a:solidFill>
                <a:cs typeface="Arial" panose="020B0604020202020204" pitchFamily="34" charset="0"/>
              </a:rPr>
              <a:t>документов по </a:t>
            </a:r>
            <a:r>
              <a:rPr lang="ru-RU" altLang="ru-RU" sz="18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стандартизации и метрологии. 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lnSpc>
                <a:spcPct val="114000"/>
              </a:lnSpc>
              <a:defRPr/>
            </a:pPr>
            <a:r>
              <a:rPr lang="ru-RU" sz="3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</a:t>
            </a:r>
            <a:endParaRPr lang="ru-RU" sz="3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747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lnSpc>
                <a:spcPct val="114000"/>
              </a:lnSpc>
              <a:defRPr/>
            </a:pPr>
            <a:r>
              <a:rPr lang="ru-RU" sz="3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Заключение</a:t>
            </a:r>
            <a:endParaRPr lang="ru-RU" sz="3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879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eaLnBrk="1" hangingPunct="1">
              <a:defRPr/>
            </a:pPr>
            <a:r>
              <a:rPr lang="ru-RU" altLang="ru-RU" sz="18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Предлагаем следующие новые наименования для перерабатываемых стандартов:   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339322"/>
              </p:ext>
            </p:extLst>
          </p:nvPr>
        </p:nvGraphicFramePr>
        <p:xfrm>
          <a:off x="274993" y="1573457"/>
          <a:ext cx="8594014" cy="446158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4126204"/>
                <a:gridCol w="4467810"/>
              </a:tblGrid>
              <a:tr h="347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Существующее наименование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Предлагаемое наименование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0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11382-76  «Газы нефтепереработки. Метод определения сероводорода»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«Газы 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нефтепереработки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газопереработки. </a:t>
                      </a:r>
                      <a:endParaRPr lang="ru-RU" sz="1050" b="1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серосодержащих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соединений»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5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5439-76 «Газы горючие природные и искусственные. Метод определения объемной доли компонентов на комплектах для газовых анализов типа КГА»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050" b="1" kern="12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Газы нефтепереработки и газопереработки.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объемной доли компонентов на комплектах для газовых анализов»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62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22387.4-77  «Газ для коммунально-бытового потребления. Метод определения содержания смолы и пыли»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«Газ горючий природный. </a:t>
                      </a:r>
                      <a:endParaRPr lang="ru-RU" sz="1050" b="1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содержания механических примесей»*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4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14920-79 «Газ сухой. Метод определения компонентного состава»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«Газы </a:t>
                      </a: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нефтепереработки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газопереработки. </a:t>
                      </a:r>
                      <a:endParaRPr lang="ru-RU" sz="1050" b="1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компонентного состава»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3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20060-83 «Газы горючие природные. Методы определения содержания водяных паров и точки росы влаги»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«Газ горючий природный. Определение температуры </a:t>
                      </a:r>
                      <a:endParaRPr lang="ru-RU" sz="1050" b="1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точки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росы по воде»*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59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20061-84 «Газы горючие природные. Метод определения температуры точки росы углеводородов»</a:t>
                      </a:r>
                      <a:endParaRPr lang="ru-RU" sz="105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 «Газ горючий природный. Определение температуры </a:t>
                      </a:r>
                      <a:endParaRPr lang="ru-RU" sz="1050" b="1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точки </a:t>
                      </a:r>
                      <a:r>
                        <a:rPr lang="ru-RU" sz="1050" b="1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росы по углеводородам»*</a:t>
                      </a:r>
                      <a:endParaRPr lang="ru-RU" sz="1050" b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836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– проекты стандартов, включенные в 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работы ТК 52 на 2016-2017 гг. и Перспективный 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разработки документов по техническому регулированию в ПАО «Газпром» на 2016-2020 годы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8779" marR="28779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68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" y="946062"/>
            <a:ext cx="8826366" cy="461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452438" indent="0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2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269875" algn="just" eaLnBrk="1" hangingPunct="1">
              <a:lnSpc>
                <a:spcPct val="114000"/>
              </a:lnSpc>
              <a:defRPr/>
            </a:pPr>
            <a:r>
              <a:rPr lang="ru-RU" altLang="ru-RU" sz="1600" b="1" kern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Разработаны более 30 лет назад следующие стандарты:</a:t>
            </a:r>
          </a:p>
          <a:p>
            <a:pPr marL="452438" indent="0" algn="just" eaLnBrk="1" hangingPunct="1">
              <a:lnSpc>
                <a:spcPct val="114000"/>
              </a:lnSpc>
              <a:defRPr/>
            </a:pPr>
            <a:endParaRPr lang="ru-RU" altLang="ru-RU" sz="1000" b="1" kern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10062-75</a:t>
            </a:r>
            <a:r>
              <a:rPr lang="ru-RU" sz="1600" b="1" kern="0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«Газы природные горючие. </a:t>
            </a: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определения удельной теплоты сгорания</a:t>
            </a:r>
            <a:r>
              <a:rPr lang="ru-RU" sz="1600" b="1" kern="0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»;</a:t>
            </a:r>
            <a:endParaRPr lang="ru-RU" sz="1600" b="1" kern="0" spc="-5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600" b="1" kern="0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 11382-76  </a:t>
            </a: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«Газы нефтепереработки. Метод определения сероводорода»;</a:t>
            </a: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5439-76 «Газы горючие природные и искусственные. Метод определения объемной доли компонентов на комплектах для газовых анализов типа КГА»; </a:t>
            </a: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22387.3-77 «Газы природные. Метод определения кислорода»;</a:t>
            </a: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22387.4-77  «Газ для коммунально-бытового потребления. Метод определения содержания смолы и пыли»;</a:t>
            </a: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14920-79 «Газ сухой. Метод определения компонентного состава»;</a:t>
            </a: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20060-83 «Газы горючие природные. Методы определения содержания водяных паров и точки росы влаги»;</a:t>
            </a: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20061-84 «Газы горючие природные. Метод определения температуры точки росы углеводородов»;</a:t>
            </a:r>
          </a:p>
          <a:p>
            <a:pPr marL="738188" indent="-285750" algn="just" eaLnBrk="1" hangingPunct="1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ru-RU" sz="1600" b="1" spc="-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27193-86 «Газы горючие природные. Метод определения теплоты сгорания водяным калориметром».</a:t>
            </a:r>
            <a:endParaRPr lang="ru-RU" altLang="ru-RU" sz="1600" b="1" kern="0" spc="-5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Стандарты по тематике ПК 1 «Природный газ», введенные в действие более 30 лет на</a:t>
            </a:r>
            <a:r>
              <a:rPr lang="ru-RU" altLang="ru-RU" sz="26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</a:t>
            </a:r>
          </a:p>
        </p:txBody>
      </p:sp>
    </p:spTree>
    <p:extLst>
      <p:ext uri="{BB962C8B-B14F-4D97-AF65-F5344CB8AC3E}">
        <p14:creationId xmlns:p14="http://schemas.microsoft.com/office/powerpoint/2010/main" val="357952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037625" y="3349580"/>
            <a:ext cx="5537457" cy="49915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lIns="0" tIns="0" rIns="0" bIns="0"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Благодарю за внимание!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</p:spTree>
    <p:extLst>
      <p:ext uri="{BB962C8B-B14F-4D97-AF65-F5344CB8AC3E}">
        <p14:creationId xmlns:p14="http://schemas.microsoft.com/office/powerpoint/2010/main" val="35835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Необходимость актуализации действующих стандартов по тематике ПК 1 «Природный газ»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0" y="1335951"/>
            <a:ext cx="8826366" cy="472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452438" indent="0" eaLnBrk="1" hangingPunct="1">
              <a:defRPr/>
            </a:pPr>
            <a:endParaRPr lang="ru-RU" altLang="ru-RU" sz="14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14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0" eaLnBrk="1" hangingPunct="1">
              <a:defRPr/>
            </a:pPr>
            <a:endParaRPr lang="ru-RU" altLang="ru-RU" sz="1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 indent="-1588" algn="ctr"/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поводу вышеперечисленных стандартов необходимо </a:t>
            </a:r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принять решение </a:t>
            </a:r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пересмотре или целесообразности дальнейшего применения </a:t>
            </a:r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рассмотреть их на предмет:</a:t>
            </a:r>
            <a:endParaRPr lang="ru-RU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Соответствия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указанных стандартов требованиям федерального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законодательства 102-ФЗ, 184-ФЗ, 162-ФЗ;</a:t>
            </a:r>
            <a:endParaRPr lang="ru-RU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Соответствия </a:t>
            </a:r>
            <a:r>
              <a:rPr lang="ru-RU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указанных стандартов требованиям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основополагающих стандартов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межгосударственной системы стандартизации;</a:t>
            </a:r>
            <a:endParaRPr lang="ru-RU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Наличия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стандартах положений, затрудняющих или делающих невозможным их применение;</a:t>
            </a: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Наличия </a:t>
            </a:r>
            <a:r>
              <a:rPr lang="ru-RU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указанных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стандартах морально-устаревших методов измерений, снятых с производства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 и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испытательного оборудования;</a:t>
            </a: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Наличия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стандартах ссылок на отмененные или неактуальные 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стандарты.</a:t>
            </a:r>
            <a:endParaRPr lang="ru-RU" sz="1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lvl="1" indent="366713" algn="just">
              <a:buFont typeface="Wingdings" panose="05000000000000000000" pitchFamily="2" charset="2"/>
              <a:buChar char="ü"/>
            </a:pPr>
            <a:endParaRPr lang="ru-RU" sz="1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1350" lvl="1" indent="-285750" algn="just">
              <a:buFont typeface="Wingdings" panose="05000000000000000000" pitchFamily="2" charset="2"/>
              <a:buChar char="q"/>
            </a:pP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188" indent="-285750" eaLnBrk="1" hangingPunct="1">
              <a:buFont typeface="Wingdings" panose="05000000000000000000" pitchFamily="2" charset="2"/>
              <a:buChar char="q"/>
              <a:defRPr/>
            </a:pPr>
            <a:endParaRPr lang="ru-RU" altLang="ru-RU" sz="1600" b="1" i="1" dirty="0">
              <a:solidFill>
                <a:schemeClr val="tx1"/>
              </a:solidFill>
            </a:endParaRPr>
          </a:p>
          <a:p>
            <a:pPr marL="738188" indent="-285750" eaLnBrk="1" hangingPunct="1">
              <a:buFont typeface="Wingdings" panose="05000000000000000000" pitchFamily="2" charset="2"/>
              <a:buChar char="q"/>
              <a:defRPr/>
            </a:pPr>
            <a:endParaRPr lang="ru-RU" altLang="ru-RU" sz="1600" b="1" i="1" dirty="0">
              <a:solidFill>
                <a:schemeClr val="tx1"/>
              </a:solidFill>
            </a:endParaRPr>
          </a:p>
          <a:p>
            <a:pPr marL="452438" indent="0" eaLnBrk="1" hangingPunct="1">
              <a:defRPr/>
            </a:pPr>
            <a:endParaRPr lang="ru-RU" altLang="ru-RU" sz="8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</p:spTree>
    <p:extLst>
      <p:ext uri="{BB962C8B-B14F-4D97-AF65-F5344CB8AC3E}">
        <p14:creationId xmlns:p14="http://schemas.microsoft.com/office/powerpoint/2010/main" val="136759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948068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 11382-76 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«Газы нефтепереработки. </a:t>
            </a:r>
          </a:p>
          <a:p>
            <a:pPr marL="0" indent="0" algn="ctr" eaLnBrk="1" hangingPunct="1">
              <a:defRPr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определения сероводорода»</a:t>
            </a:r>
            <a:endParaRPr lang="ru-RU" altLang="ru-RU" sz="24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0305" y="1248844"/>
            <a:ext cx="51039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0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600" spc="-50" dirty="0" smtClean="0">
                <a:solidFill>
                  <a:schemeClr val="tx1"/>
                </a:solidFill>
              </a:rPr>
              <a:t>Настоящий стандарт распространяется на газы, получаемые в процессе переработки нефти, и устанавливает метод определения объемной доли сероводорода от 0,001 %  до 15 %.</a:t>
            </a:r>
            <a:endParaRPr lang="ru-RU" sz="1600" spc="-5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2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0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  <a:endParaRPr lang="ru-RU" altLang="ru-RU" sz="20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600" spc="-50" dirty="0" smtClean="0">
                <a:solidFill>
                  <a:schemeClr val="tx1"/>
                </a:solidFill>
              </a:rPr>
              <a:t>Метод заключается во взаимодействии сероводорода с уксуснокислым свинцом, нанесенным на силикагель. Образующийся в результате реакции сульфид свинца дает черное окрашивание слоя силикагеля, высота которого зависит от объемной доли сероводорода в исследуемом газе.</a:t>
            </a:r>
          </a:p>
          <a:p>
            <a:pPr indent="452438" algn="just"/>
            <a:endParaRPr lang="ru-RU" altLang="ru-RU" sz="2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0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В настоящее время:</a:t>
            </a:r>
          </a:p>
          <a:p>
            <a:pPr indent="452438" algn="just"/>
            <a:r>
              <a:rPr lang="ru-RU" sz="1600" spc="-50" dirty="0" smtClean="0">
                <a:solidFill>
                  <a:schemeClr val="tx1"/>
                </a:solidFill>
              </a:rPr>
              <a:t>Действует редакция с Изменениями N 1, 2, 3, 4, утвержденными в августе 1981 г., июне 1987 г., сентябре 1989 г. и ноябре 1992 г. (11-81, 11-87, 1-90, 2-93);</a:t>
            </a:r>
          </a:p>
          <a:p>
            <a:pPr indent="452438" algn="just"/>
            <a:r>
              <a:rPr lang="ru-RU" sz="1600" spc="-50" dirty="0" smtClean="0">
                <a:solidFill>
                  <a:schemeClr val="tx1"/>
                </a:solidFill>
              </a:rPr>
              <a:t>Ограничение срока действия снято Постановлением Госстандарта от 04.11.92 N 1482.</a:t>
            </a:r>
            <a:endParaRPr lang="ru-RU" altLang="ru-RU" sz="16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558" y="1248843"/>
            <a:ext cx="3427578" cy="485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3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6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948069" y="19877"/>
            <a:ext cx="7195931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2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 11382-76 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«Газы нефтепереработки. </a:t>
            </a:r>
          </a:p>
          <a:p>
            <a:pPr marL="0" indent="0" algn="ctr" eaLnBrk="1" hangingPunct="1">
              <a:defRPr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определения сероводорода»</a:t>
            </a:r>
            <a:endParaRPr lang="ru-RU" altLang="ru-RU" sz="2400" kern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8710" y="1249251"/>
            <a:ext cx="858180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2438" indent="173038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несоответствие структуры стандарта требованиям ГОСТ 1.5-2001;</a:t>
            </a:r>
          </a:p>
          <a:p>
            <a:pPr marL="452438" indent="173038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несоответствие требованиям п. 5.2.3 ГОСТ 1.2-2009 (более 3 изменений);</a:t>
            </a:r>
          </a:p>
          <a:p>
            <a:pPr marL="452438" indent="173038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отсутствие метрологических характеристик, норм погрешности и сведений об аттестации методики измерений.</a:t>
            </a:r>
            <a:endParaRPr lang="ru-RU" sz="20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4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отмену – 2 голоса;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пересмотр – 5 голосов;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воздержались – 6 голосов.</a:t>
            </a:r>
          </a:p>
          <a:p>
            <a:pPr indent="452438" algn="just"/>
            <a:endParaRPr lang="ru-RU" altLang="ru-RU" sz="14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рассмотренному стандарту:</a:t>
            </a:r>
          </a:p>
          <a:p>
            <a:pPr indent="457200" algn="just"/>
            <a:r>
              <a:rPr lang="ru-RU" sz="2000" dirty="0" smtClean="0">
                <a:solidFill>
                  <a:schemeClr val="tx1"/>
                </a:solidFill>
              </a:rPr>
              <a:t>Поскольку стандарт применяется в ООО «Газпром добыча Астрахань», предлагаем переработать его с учетом современных требований руководящих документов по метрологии и стандартизации, а также новейших достижений науки и техники в данной области.</a:t>
            </a:r>
            <a:endParaRPr lang="ru-RU" altLang="ru-RU" sz="16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086377" y="19877"/>
            <a:ext cx="7057623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defRPr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5439-76 «Газы горючие природные и искусственные. </a:t>
            </a:r>
          </a:p>
          <a:p>
            <a:pPr marL="0" indent="0" algn="ctr" eaLnBrk="1" hangingPunct="1">
              <a:lnSpc>
                <a:spcPct val="100000"/>
              </a:lnSpc>
              <a:defRPr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определения объемной доли компонентов на комплектах для газовых анализов типа КГА»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0306" y="1072725"/>
            <a:ext cx="51328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0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600" spc="-50" dirty="0" smtClean="0">
                <a:solidFill>
                  <a:schemeClr val="tx1"/>
                </a:solidFill>
              </a:rPr>
              <a:t>Настоящий стандарт устанавливает метод определения объемной доли компонентов в газах на комплектах для газовых анализов типов КГА</a:t>
            </a:r>
            <a:r>
              <a:rPr lang="en-US" sz="1600" spc="-50" dirty="0" smtClean="0">
                <a:solidFill>
                  <a:schemeClr val="tx1"/>
                </a:solidFill>
              </a:rPr>
              <a:t>-</a:t>
            </a:r>
            <a:r>
              <a:rPr lang="ru-RU" sz="1600" spc="-50" dirty="0" smtClean="0">
                <a:solidFill>
                  <a:schemeClr val="tx1"/>
                </a:solidFill>
              </a:rPr>
              <a:t>2 и КГА</a:t>
            </a:r>
            <a:r>
              <a:rPr lang="en-US" sz="1600" spc="-50" dirty="0" smtClean="0">
                <a:solidFill>
                  <a:schemeClr val="tx1"/>
                </a:solidFill>
              </a:rPr>
              <a:t>-</a:t>
            </a:r>
            <a:r>
              <a:rPr lang="ru-RU" sz="1600" spc="-50" dirty="0" smtClean="0">
                <a:solidFill>
                  <a:schemeClr val="tx1"/>
                </a:solidFill>
              </a:rPr>
              <a:t>3.</a:t>
            </a:r>
            <a:endParaRPr lang="ru-RU" altLang="ru-RU" sz="2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0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  <a:endParaRPr lang="ru-RU" altLang="ru-RU" sz="20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/>
            <a:r>
              <a:rPr lang="ru-RU" sz="1600" spc="-50" dirty="0" smtClean="0">
                <a:solidFill>
                  <a:schemeClr val="tx1"/>
                </a:solidFill>
              </a:rPr>
              <a:t>Метод заключается в определении:  </a:t>
            </a:r>
          </a:p>
          <a:p>
            <a:pPr algn="just"/>
            <a:r>
              <a:rPr lang="ru-RU" sz="1600" spc="-50" dirty="0" smtClean="0">
                <a:solidFill>
                  <a:schemeClr val="tx1"/>
                </a:solidFill>
              </a:rPr>
              <a:t>суммы кислотообразующих газов (CO</a:t>
            </a:r>
            <a:r>
              <a:rPr lang="ru-RU" sz="1600" spc="-5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spc="-50" dirty="0" smtClean="0">
                <a:solidFill>
                  <a:schemeClr val="tx1"/>
                </a:solidFill>
              </a:rPr>
              <a:t>, SO</a:t>
            </a:r>
            <a:r>
              <a:rPr lang="ru-RU" sz="1600" spc="-5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spc="-50" dirty="0" smtClean="0">
                <a:solidFill>
                  <a:schemeClr val="tx1"/>
                </a:solidFill>
              </a:rPr>
              <a:t> , H</a:t>
            </a:r>
            <a:r>
              <a:rPr lang="ru-RU" sz="1600" spc="-5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spc="-50" dirty="0" smtClean="0">
                <a:solidFill>
                  <a:schemeClr val="tx1"/>
                </a:solidFill>
              </a:rPr>
              <a:t>S и др.); </a:t>
            </a:r>
          </a:p>
          <a:p>
            <a:pPr algn="just"/>
            <a:r>
              <a:rPr lang="ru-RU" sz="1600" spc="-50" dirty="0" smtClean="0">
                <a:solidFill>
                  <a:schemeClr val="tx1"/>
                </a:solidFill>
              </a:rPr>
              <a:t>суммы непредельных углеводородов (C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n</a:t>
            </a:r>
            <a:r>
              <a:rPr lang="ru-RU" sz="1600" spc="-50" dirty="0" smtClean="0">
                <a:solidFill>
                  <a:schemeClr val="tx1"/>
                </a:solidFill>
              </a:rPr>
              <a:t>H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2n</a:t>
            </a:r>
            <a:r>
              <a:rPr lang="ru-RU" sz="1600" spc="-50" dirty="0" smtClean="0">
                <a:solidFill>
                  <a:schemeClr val="tx1"/>
                </a:solidFill>
              </a:rPr>
              <a:t>), O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spc="-50" dirty="0" smtClean="0">
                <a:solidFill>
                  <a:schemeClr val="tx1"/>
                </a:solidFill>
              </a:rPr>
              <a:t> и СО - абсорбционным избирательным поглощением поглотительными растворами; </a:t>
            </a:r>
          </a:p>
          <a:p>
            <a:pPr algn="just"/>
            <a:r>
              <a:rPr lang="ru-RU" sz="1600" spc="-50" dirty="0" smtClean="0">
                <a:solidFill>
                  <a:schemeClr val="tx1"/>
                </a:solidFill>
              </a:rPr>
              <a:t>Н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spc="-50" dirty="0" smtClean="0">
                <a:solidFill>
                  <a:schemeClr val="tx1"/>
                </a:solidFill>
              </a:rPr>
              <a:t> - сжиганием с палладиевым катализатором;</a:t>
            </a:r>
          </a:p>
          <a:p>
            <a:pPr algn="just"/>
            <a:r>
              <a:rPr lang="ru-RU" sz="1600" spc="-50" dirty="0">
                <a:solidFill>
                  <a:schemeClr val="tx1"/>
                </a:solidFill>
              </a:rPr>
              <a:t>с</a:t>
            </a:r>
            <a:r>
              <a:rPr lang="ru-RU" sz="1600" spc="-50" dirty="0" smtClean="0">
                <a:solidFill>
                  <a:schemeClr val="tx1"/>
                </a:solidFill>
              </a:rPr>
              <a:t>уммы предельных углеводородов (C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n</a:t>
            </a:r>
            <a:r>
              <a:rPr lang="ru-RU" sz="1600" spc="-50" dirty="0" smtClean="0">
                <a:solidFill>
                  <a:schemeClr val="tx1"/>
                </a:solidFill>
              </a:rPr>
              <a:t>H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2n+2</a:t>
            </a:r>
            <a:r>
              <a:rPr lang="ru-RU" sz="1600" spc="-50" dirty="0" smtClean="0">
                <a:solidFill>
                  <a:schemeClr val="tx1"/>
                </a:solidFill>
              </a:rPr>
              <a:t>) и Н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spc="-50" dirty="0" smtClean="0">
                <a:solidFill>
                  <a:schemeClr val="tx1"/>
                </a:solidFill>
              </a:rPr>
              <a:t> - фракционным сжиганием над окисью меди, при этом возможно раздельное определение CH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4</a:t>
            </a:r>
            <a:r>
              <a:rPr lang="ru-RU" sz="1600" spc="-50" dirty="0" smtClean="0">
                <a:solidFill>
                  <a:schemeClr val="tx1"/>
                </a:solidFill>
              </a:rPr>
              <a:t> и суммы его гомологов, принимаемых за C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2</a:t>
            </a:r>
            <a:r>
              <a:rPr lang="ru-RU" sz="1600" spc="-50" dirty="0" smtClean="0">
                <a:solidFill>
                  <a:schemeClr val="tx1"/>
                </a:solidFill>
              </a:rPr>
              <a:t>H</a:t>
            </a:r>
            <a:r>
              <a:rPr lang="en-US" sz="1600" spc="-50" baseline="-25000" dirty="0" smtClean="0">
                <a:solidFill>
                  <a:schemeClr val="tx1"/>
                </a:solidFill>
              </a:rPr>
              <a:t>6</a:t>
            </a:r>
            <a:r>
              <a:rPr lang="ru-RU" sz="1600" spc="-50" dirty="0" smtClean="0">
                <a:solidFill>
                  <a:schemeClr val="tx1"/>
                </a:solidFill>
              </a:rPr>
              <a:t>. </a:t>
            </a:r>
            <a:endParaRPr lang="ru-RU" altLang="ru-RU" sz="2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0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В настоящее время:</a:t>
            </a:r>
          </a:p>
          <a:p>
            <a:pPr algn="just"/>
            <a:r>
              <a:rPr lang="ru-RU" sz="1600" spc="-50" dirty="0" smtClean="0">
                <a:solidFill>
                  <a:schemeClr val="tx1"/>
                </a:solidFill>
              </a:rPr>
              <a:t>Действует редакция с Изменениями N 1, 2, утвержденными в октябре 1986 г., марте 1989 г. (ИУС 1-87, 6-89);</a:t>
            </a:r>
          </a:p>
          <a:p>
            <a:pPr algn="just"/>
            <a:r>
              <a:rPr lang="ru-RU" sz="1600" spc="-50" dirty="0" smtClean="0">
                <a:solidFill>
                  <a:schemeClr val="tx1"/>
                </a:solidFill>
              </a:rPr>
              <a:t>Ограничение срока действия снято по протоколу N 7-95 Межгосударственного совета по стандартизации, метрологии и сертификации (ИУС 11-95).</a:t>
            </a:r>
            <a:endParaRPr lang="ru-RU" altLang="ru-RU" sz="16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667" y="1230511"/>
            <a:ext cx="3561800" cy="504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1381" y="1152591"/>
            <a:ext cx="85857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несоответствие стандарта требованиям ГОСТ 1.5-2001;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отсутствие метрологических характеристик, норм погрешности и сведений об аттестации методики измерений.</a:t>
            </a:r>
            <a:endParaRPr lang="ru-RU" sz="200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4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оставить без пересмотра – 2 голоса;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отмену – 3 голоса;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за пересмотр – 7 голосов;</a:t>
            </a:r>
          </a:p>
          <a:p>
            <a:pPr indent="452438" algn="just"/>
            <a:r>
              <a:rPr lang="ru-RU" sz="2000" dirty="0" smtClean="0">
                <a:solidFill>
                  <a:schemeClr val="tx1"/>
                </a:solidFill>
              </a:rPr>
              <a:t>воздержались – 4 голоса.</a:t>
            </a:r>
          </a:p>
          <a:p>
            <a:pPr indent="452438" algn="just"/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</a:t>
            </a:r>
            <a:r>
              <a:rPr lang="ru-RU" altLang="ru-RU" sz="24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рассмотренному </a:t>
            </a:r>
            <a:r>
              <a:rPr lang="ru-RU" altLang="ru-RU" sz="24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стандарту:</a:t>
            </a:r>
          </a:p>
          <a:p>
            <a:pPr indent="457200" algn="just"/>
            <a:r>
              <a:rPr lang="ru-RU" sz="2000" dirty="0" smtClean="0">
                <a:solidFill>
                  <a:schemeClr val="tx1"/>
                </a:solidFill>
              </a:rPr>
              <a:t>Поскольку стандарт применяется в ООО «Газпром добыча Астрахань»,                    ООО «Газпром переработка» и ООО «Сургутнефтегаз», предлагаем переработать его с учетом современных требований руководящих документов по метрологии и стандартизации.</a:t>
            </a:r>
            <a:endParaRPr lang="ru-RU" altLang="ru-RU" sz="16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086377" y="19877"/>
            <a:ext cx="7057623" cy="10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lnSpc>
                <a:spcPct val="100000"/>
              </a:lnSpc>
              <a:defRPr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5439-76 «Газы горючие природные и искусственные. </a:t>
            </a:r>
          </a:p>
          <a:p>
            <a:pPr marL="0" indent="0" algn="ctr" eaLnBrk="1" hangingPunct="1">
              <a:lnSpc>
                <a:spcPct val="100000"/>
              </a:lnSpc>
              <a:defRPr/>
            </a:pP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определения объемной доли компонентов на комплектах для газовых анализов типа КГА»</a:t>
            </a:r>
          </a:p>
        </p:txBody>
      </p:sp>
    </p:spTree>
    <p:extLst>
      <p:ext uri="{BB962C8B-B14F-4D97-AF65-F5344CB8AC3E}">
        <p14:creationId xmlns:p14="http://schemas.microsoft.com/office/powerpoint/2010/main" val="175783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48069" y="109104"/>
            <a:ext cx="7179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22387.3-77 «Газы природные. </a:t>
            </a:r>
          </a:p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определения кислорода»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6060" y="1151651"/>
            <a:ext cx="510708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Область действия: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1600" dirty="0" smtClean="0">
                <a:solidFill>
                  <a:schemeClr val="tx1"/>
                </a:solidFill>
              </a:rPr>
              <a:t>Настоящий стандарт распространяется на газы природные и устанавливает абсорбционный метод определения содержания кислорода.</a:t>
            </a:r>
            <a:endParaRPr lang="ru-RU" altLang="ru-RU" sz="16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endParaRPr lang="ru-RU" altLang="ru-RU" sz="1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Сущность метода:</a:t>
            </a:r>
            <a:endParaRPr lang="ru-RU" altLang="ru-RU" sz="2000" b="1" i="1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</a:rPr>
              <a:t>Сущность метода заключается в поглощении кислорода раствором пирогаллола А из газа, предварительно освобожденного от кислотных компонентов, и определении объема поглощенного кислорода.</a:t>
            </a:r>
          </a:p>
          <a:p>
            <a:pPr indent="452438" algn="just"/>
            <a:endParaRPr lang="ru-RU" altLang="ru-RU" sz="1000" b="1" i="1" kern="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000" b="1" i="1" kern="0" dirty="0" smtClean="0">
                <a:solidFill>
                  <a:schemeClr val="tx1"/>
                </a:solidFill>
                <a:cs typeface="Arial" panose="020B0604020202020204" pitchFamily="34" charset="0"/>
              </a:rPr>
              <a:t>В настоящее время: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</a:rPr>
              <a:t>Действует редакция с Изменениями № 1, утвержденным в декабре 1985 г (ИУС 3-86) и N 2, утвержденным Постановлением Комитета стандартизации и метрологии СССР от 07.08.91 N 1325, введенное в действие с 01.01.92 и опубликованное в ИУС N 11, 1991 г. </a:t>
            </a:r>
          </a:p>
          <a:p>
            <a:pPr indent="457200" algn="just"/>
            <a:r>
              <a:rPr lang="ru-RU" sz="1600" dirty="0" smtClean="0">
                <a:solidFill>
                  <a:schemeClr val="tx1"/>
                </a:solidFill>
              </a:rPr>
              <a:t>Ограничение срока действия снято с 01.01.92 постановлением Госстандарта СССР от 07.08.91 N 1325 (ИУС N 11, 1992 г.).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962" y="1251960"/>
            <a:ext cx="3466159" cy="490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17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0C4CE-E118-4967-9CDA-1729027B971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948069" y="6335515"/>
            <a:ext cx="7195931" cy="51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2pPr>
            <a:lvl3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3pPr>
            <a:lvl4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4pPr>
            <a:lvl5pPr marL="541338" indent="-54133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5pPr>
            <a:lvl6pPr marL="9985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6pPr>
            <a:lvl7pPr marL="14557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7pPr>
            <a:lvl8pPr marL="19129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8pPr>
            <a:lvl9pPr marL="237013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bg1"/>
                </a:solidFill>
                <a:latin typeface="Trebuchet MS" pitchFamily="34" charset="0"/>
              </a:defRPr>
            </a:lvl9pPr>
          </a:lstStyle>
          <a:p>
            <a:pPr marL="0" indent="0" algn="ctr" eaLnBrk="1" hangingPunct="1">
              <a:defRPr/>
            </a:pPr>
            <a:r>
              <a:rPr lang="ru-RU" altLang="ru-RU" sz="1800" b="1" kern="0" dirty="0" smtClean="0"/>
              <a:t>Заседание Технического комитета по стандартизации ТК 52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8940" y="1104821"/>
            <a:ext cx="877051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0" eaLnBrk="1" hangingPunct="1">
              <a:defRPr/>
            </a:pPr>
            <a:r>
              <a:rPr lang="ru-RU" altLang="ru-RU" sz="22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Основные недостатки:</a:t>
            </a:r>
            <a:endParaRPr lang="ru-RU" altLang="ru-RU" sz="22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spc="-50" dirty="0" smtClean="0">
                <a:solidFill>
                  <a:schemeClr val="tx1"/>
                </a:solidFill>
              </a:rPr>
              <a:t>несоответствие стандарта требованиям основополагающих стандартов;</a:t>
            </a:r>
          </a:p>
          <a:p>
            <a:pPr indent="452438" algn="just"/>
            <a:r>
              <a:rPr lang="ru-RU" sz="2000" spc="-50" dirty="0" smtClean="0">
                <a:solidFill>
                  <a:schemeClr val="tx1"/>
                </a:solidFill>
              </a:rPr>
              <a:t>несоответствие пределов измерений метода реальному содержанию кислорода в природном газе;</a:t>
            </a:r>
          </a:p>
          <a:p>
            <a:pPr indent="452438" algn="just"/>
            <a:r>
              <a:rPr lang="ru-RU" sz="2000" spc="-50" dirty="0" smtClean="0">
                <a:solidFill>
                  <a:schemeClr val="tx1"/>
                </a:solidFill>
              </a:rPr>
              <a:t>отсутствие норм погрешности и сведений об аттестации методики измерений.</a:t>
            </a:r>
            <a:endParaRPr lang="ru-RU" sz="2000" spc="-50" dirty="0">
              <a:solidFill>
                <a:schemeClr val="tx1"/>
              </a:solidFill>
            </a:endParaRPr>
          </a:p>
          <a:p>
            <a:pPr indent="452438" algn="just" eaLnBrk="1" hangingPunct="1">
              <a:defRPr/>
            </a:pPr>
            <a:endParaRPr lang="ru-RU" altLang="ru-RU" sz="1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 eaLnBrk="1" hangingPunct="1">
              <a:defRPr/>
            </a:pPr>
            <a:r>
              <a:rPr lang="ru-RU" altLang="ru-RU" sz="22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Результаты опроса членов ТК 52:</a:t>
            </a:r>
            <a:endParaRPr lang="ru-RU" altLang="ru-RU" sz="22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sz="2000" spc="-50" dirty="0" smtClean="0">
                <a:solidFill>
                  <a:schemeClr val="tx1"/>
                </a:solidFill>
              </a:rPr>
              <a:t>оставить без пересмотра – 2 голоса;</a:t>
            </a:r>
          </a:p>
          <a:p>
            <a:pPr indent="452438" algn="just"/>
            <a:r>
              <a:rPr lang="ru-RU" sz="2000" spc="-50" dirty="0" smtClean="0">
                <a:solidFill>
                  <a:schemeClr val="tx1"/>
                </a:solidFill>
              </a:rPr>
              <a:t>за отмену – 1 голос;</a:t>
            </a:r>
          </a:p>
          <a:p>
            <a:pPr indent="452438" algn="just"/>
            <a:r>
              <a:rPr lang="ru-RU" sz="2000" spc="-50" dirty="0" smtClean="0">
                <a:solidFill>
                  <a:schemeClr val="tx1"/>
                </a:solidFill>
              </a:rPr>
              <a:t>за пересмотр – 4 голоса;</a:t>
            </a:r>
          </a:p>
          <a:p>
            <a:pPr indent="452438" algn="just"/>
            <a:r>
              <a:rPr lang="ru-RU" sz="2000" spc="-50" dirty="0" smtClean="0">
                <a:solidFill>
                  <a:schemeClr val="tx1"/>
                </a:solidFill>
              </a:rPr>
              <a:t>воздержались – 6 голосов.</a:t>
            </a:r>
          </a:p>
          <a:p>
            <a:pPr indent="452438" algn="just"/>
            <a:endParaRPr lang="ru-RU" altLang="ru-RU" sz="1000" b="1" i="1" kern="0" spc="-5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indent="452438" algn="just"/>
            <a:r>
              <a:rPr lang="ru-RU" altLang="ru-RU" sz="22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Предложение по </a:t>
            </a:r>
            <a:r>
              <a:rPr lang="ru-RU" altLang="ru-RU" sz="2200" b="1" i="1" kern="0" dirty="0">
                <a:solidFill>
                  <a:schemeClr val="tx1"/>
                </a:solidFill>
                <a:cs typeface="Arial" panose="020B0604020202020204" pitchFamily="34" charset="0"/>
              </a:rPr>
              <a:t>рассмотренному</a:t>
            </a:r>
            <a:r>
              <a:rPr lang="ru-RU" altLang="ru-RU" sz="2200" b="1" i="1" kern="0" spc="-50" dirty="0" smtClean="0">
                <a:solidFill>
                  <a:schemeClr val="tx1"/>
                </a:solidFill>
                <a:cs typeface="Arial" panose="020B0604020202020204" pitchFamily="34" charset="0"/>
              </a:rPr>
              <a:t> стандарту:</a:t>
            </a:r>
          </a:p>
          <a:p>
            <a:pPr indent="457200" algn="just"/>
            <a:r>
              <a:rPr lang="ru-RU" sz="2000" spc="-50" dirty="0" smtClean="0">
                <a:solidFill>
                  <a:schemeClr val="tx1"/>
                </a:solidFill>
              </a:rPr>
              <a:t>Поскольку указанный стандарт не применяется в </a:t>
            </a:r>
            <a:r>
              <a:rPr lang="ru-RU" sz="2000" spc="-50" dirty="0" err="1" smtClean="0">
                <a:solidFill>
                  <a:schemeClr val="tx1"/>
                </a:solidFill>
              </a:rPr>
              <a:t>ДОиО</a:t>
            </a:r>
            <a:r>
              <a:rPr lang="ru-RU" sz="2000" spc="-50" dirty="0" smtClean="0">
                <a:solidFill>
                  <a:schemeClr val="tx1"/>
                </a:solidFill>
              </a:rPr>
              <a:t> ПАО «Газпром» и в настоящее время идет подготовка к утверждению ГОСТ Р «Газ горючий природный. Определение содержания кислорода», предлагаем отменить его действие на территории Российской Федерации с момента введения в действие ГОСТ Р.</a:t>
            </a:r>
            <a:endParaRPr lang="ru-RU" altLang="ru-RU" sz="1600" b="1" i="1" kern="0" spc="-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48069" y="109104"/>
            <a:ext cx="7179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ГОСТ 22387.3-77 «Газы природные. </a:t>
            </a:r>
          </a:p>
          <a:p>
            <a:pPr algn="ctr"/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 определения кислорода»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39695"/>
      </p:ext>
    </p:extLst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15792</TotalTime>
  <Words>2280</Words>
  <Application>Microsoft Office PowerPoint</Application>
  <PresentationFormat>Экран (4:3)</PresentationFormat>
  <Paragraphs>288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3_Специальное оформление</vt:lpstr>
      <vt:lpstr>4_Специальное оформление</vt:lpstr>
      <vt:lpstr>5_Специальное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2_Специальное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Pirit</dc:creator>
  <cp:lastModifiedBy>B_Donskikh</cp:lastModifiedBy>
  <cp:revision>963</cp:revision>
  <dcterms:created xsi:type="dcterms:W3CDTF">2009-07-15T11:37:47Z</dcterms:created>
  <dcterms:modified xsi:type="dcterms:W3CDTF">2015-12-15T15:05:22Z</dcterms:modified>
</cp:coreProperties>
</file>