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658" r:id="rId2"/>
    <p:sldMasterId id="2147483659" r:id="rId3"/>
    <p:sldMasterId id="2147483660" r:id="rId4"/>
    <p:sldMasterId id="2147483661" r:id="rId5"/>
    <p:sldMasterId id="2147483662" r:id="rId6"/>
    <p:sldMasterId id="2147483663" r:id="rId7"/>
    <p:sldMasterId id="2147483655" r:id="rId8"/>
  </p:sldMasterIdLst>
  <p:notesMasterIdLst>
    <p:notesMasterId r:id="rId39"/>
  </p:notesMasterIdLst>
  <p:handoutMasterIdLst>
    <p:handoutMasterId r:id="rId40"/>
  </p:handoutMasterIdLst>
  <p:sldIdLst>
    <p:sldId id="257" r:id="rId9"/>
    <p:sldId id="423" r:id="rId10"/>
    <p:sldId id="424" r:id="rId11"/>
    <p:sldId id="366" r:id="rId12"/>
    <p:sldId id="342" r:id="rId13"/>
    <p:sldId id="384" r:id="rId14"/>
    <p:sldId id="405" r:id="rId15"/>
    <p:sldId id="367" r:id="rId16"/>
    <p:sldId id="385" r:id="rId17"/>
    <p:sldId id="425" r:id="rId18"/>
    <p:sldId id="386" r:id="rId19"/>
    <p:sldId id="426" r:id="rId20"/>
    <p:sldId id="390" r:id="rId21"/>
    <p:sldId id="427" r:id="rId22"/>
    <p:sldId id="428" r:id="rId23"/>
    <p:sldId id="430" r:id="rId24"/>
    <p:sldId id="407" r:id="rId25"/>
    <p:sldId id="368" r:id="rId26"/>
    <p:sldId id="408" r:id="rId27"/>
    <p:sldId id="410" r:id="rId28"/>
    <p:sldId id="409" r:id="rId29"/>
    <p:sldId id="431" r:id="rId30"/>
    <p:sldId id="432" r:id="rId31"/>
    <p:sldId id="398" r:id="rId32"/>
    <p:sldId id="375" r:id="rId33"/>
    <p:sldId id="392" r:id="rId34"/>
    <p:sldId id="374" r:id="rId35"/>
    <p:sldId id="421" r:id="rId36"/>
    <p:sldId id="414" r:id="rId37"/>
    <p:sldId id="303" r:id="rId38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99CCFF"/>
    <a:srgbClr val="0066CC"/>
    <a:srgbClr val="CCECFF"/>
    <a:srgbClr val="0033CC"/>
    <a:srgbClr val="110E52"/>
    <a:srgbClr val="E9DAEE"/>
    <a:srgbClr val="336699"/>
    <a:srgbClr val="0099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77" autoAdjust="0"/>
    <p:restoredTop sz="98678" autoAdjust="0"/>
  </p:normalViewPr>
  <p:slideViewPr>
    <p:cSldViewPr snapToGrid="0">
      <p:cViewPr>
        <p:scale>
          <a:sx n="70" d="100"/>
          <a:sy n="70" d="100"/>
        </p:scale>
        <p:origin x="-12" y="-408"/>
      </p:cViewPr>
      <p:guideLst>
        <p:guide orient="horz" pos="1780"/>
        <p:guide orient="horz" pos="2812"/>
        <p:guide orient="horz" pos="3875"/>
        <p:guide orient="horz" pos="825"/>
        <p:guide orient="horz" pos="3268"/>
        <p:guide orient="horz" pos="589"/>
        <p:guide orient="horz" pos="1247"/>
        <p:guide pos="141"/>
        <p:guide pos="1089"/>
        <p:guide pos="1558"/>
        <p:guide pos="5423"/>
        <p:guide pos="3763"/>
        <p:guide pos="5626"/>
        <p:guide pos="1363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114" y="-102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200">
                <a:latin typeface="Arial" panose="020B0604020202020204" pitchFamily="34" charset="0"/>
                <a:cs typeface="Arial" panose="020B0604020202020204" pitchFamily="34" charset="0"/>
              </a:rPr>
              <a:t>Доля</a:t>
            </a:r>
            <a:r>
              <a:rPr lang="ru-RU" sz="1200" baseline="0">
                <a:latin typeface="Arial" panose="020B0604020202020204" pitchFamily="34" charset="0"/>
                <a:cs typeface="Arial" panose="020B0604020202020204" pitchFamily="34" charset="0"/>
              </a:rPr>
              <a:t> межгосударственных стандартов в нормативной базе ТК 52 в 2015 г.</a:t>
            </a:r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1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Лист3!$M$2:$N$2</c:f>
              <c:strCache>
                <c:ptCount val="2"/>
                <c:pt idx="0">
                  <c:v>ГОСТ </c:v>
                </c:pt>
                <c:pt idx="1">
                  <c:v>ГОСТ Р</c:v>
                </c:pt>
              </c:strCache>
            </c:strRef>
          </c:cat>
          <c:val>
            <c:numRef>
              <c:f>Лист3!$M$4:$N$4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rgbClr val="002060"/>
      </a:solidFill>
    </a:ln>
    <a:effectLst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200">
                <a:latin typeface="Arial" panose="020B0604020202020204" pitchFamily="34" charset="0"/>
                <a:cs typeface="Arial" panose="020B0604020202020204" pitchFamily="34" charset="0"/>
              </a:rPr>
              <a:t>Доля</a:t>
            </a:r>
            <a:r>
              <a:rPr lang="ru-RU" sz="1200" baseline="0">
                <a:latin typeface="Arial" panose="020B0604020202020204" pitchFamily="34" charset="0"/>
                <a:cs typeface="Arial" panose="020B0604020202020204" pitchFamily="34" charset="0"/>
              </a:rPr>
              <a:t> стандартов, разработанных на основе ИСО или АСТМ, в нормативной базе ТК 52 </a:t>
            </a:r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1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Лист3!$M$5:$O$5</c:f>
              <c:strCache>
                <c:ptCount val="3"/>
                <c:pt idx="0">
                  <c:v>ГОСТ, ГОСТ Р</c:v>
                </c:pt>
                <c:pt idx="1">
                  <c:v>ГОСТ, ГОСТ Р на основе ИСО</c:v>
                </c:pt>
                <c:pt idx="2">
                  <c:v>ГОСТ, ГОСТ Р на основе ASTM, DIN</c:v>
                </c:pt>
              </c:strCache>
            </c:strRef>
          </c:cat>
          <c:val>
            <c:numRef>
              <c:f>Лист3!$M$7:$O$7</c:f>
              <c:numCache>
                <c:formatCode>0</c:formatCode>
                <c:ptCount val="3"/>
                <c:pt idx="0">
                  <c:v>50.666666666666664</c:v>
                </c:pt>
                <c:pt idx="1">
                  <c:v>37.333333333333329</c:v>
                </c:pt>
                <c:pt idx="2">
                  <c:v>11.999999999999998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rgbClr val="002060"/>
      </a:solidFill>
    </a:ln>
    <a:effectLst/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t" anchorCtr="0" compatLnSpc="1">
            <a:prstTxWarp prst="textNoShape">
              <a:avLst/>
            </a:prstTxWarp>
          </a:bodyPr>
          <a:lstStyle>
            <a:lvl1pPr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b" anchorCtr="0" compatLnSpc="1">
            <a:prstTxWarp prst="textNoShape">
              <a:avLst/>
            </a:prstTxWarp>
          </a:bodyPr>
          <a:lstStyle>
            <a:lvl1pPr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49B3B05-C33F-4730-81C7-F840D69B7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456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2513"/>
            <a:ext cx="56769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617A199-A5B6-412B-8A89-FF105C15F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46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78EE8776-2CFB-43DA-BECD-A66FF740B514}" type="slidenum">
              <a:rPr lang="ru-RU" altLang="ru-RU" sz="13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</a:t>
            </a:fld>
            <a:endParaRPr lang="ru-RU" altLang="ru-RU" sz="13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299F1680-21D7-4AAF-9AAD-40871248853E}" type="slidenum">
              <a:rPr lang="ru-RU" altLang="ru-RU" sz="13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12</a:t>
            </a:fld>
            <a:endParaRPr lang="ru-RU" altLang="ru-RU" sz="13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95CAB9C3-32CA-4DBC-B16D-26770335E4D6}" type="slidenum">
              <a:rPr lang="ru-RU" altLang="ru-RU" sz="13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13</a:t>
            </a:fld>
            <a:endParaRPr lang="ru-RU" altLang="ru-RU" sz="13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95CAB9C3-32CA-4DBC-B16D-26770335E4D6}" type="slidenum">
              <a:rPr lang="ru-RU" altLang="ru-RU" sz="13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14</a:t>
            </a:fld>
            <a:endParaRPr lang="ru-RU" altLang="ru-RU" sz="13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95CAB9C3-32CA-4DBC-B16D-26770335E4D6}" type="slidenum">
              <a:rPr lang="ru-RU" altLang="ru-RU" sz="13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15</a:t>
            </a:fld>
            <a:endParaRPr lang="ru-RU" altLang="ru-RU" sz="13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95CAB9C3-32CA-4DBC-B16D-26770335E4D6}" type="slidenum">
              <a:rPr lang="ru-RU" altLang="ru-RU" sz="13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16</a:t>
            </a:fld>
            <a:endParaRPr lang="ru-RU" altLang="ru-RU" sz="13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9D9F325A-04E1-43D3-A4DC-9C0C214C4695}" type="slidenum">
              <a:rPr lang="ru-RU" altLang="ru-RU" sz="13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17</a:t>
            </a:fld>
            <a:endParaRPr lang="ru-RU" altLang="ru-RU" sz="13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95CAB9C3-32CA-4DBC-B16D-26770335E4D6}" type="slidenum">
              <a:rPr lang="ru-RU" altLang="ru-RU" sz="13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19</a:t>
            </a:fld>
            <a:endParaRPr lang="ru-RU" altLang="ru-RU" sz="13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95CAB9C3-32CA-4DBC-B16D-26770335E4D6}" type="slidenum">
              <a:rPr lang="ru-RU" altLang="ru-RU" sz="13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20</a:t>
            </a:fld>
            <a:endParaRPr lang="ru-RU" altLang="ru-RU" sz="13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95CAB9C3-32CA-4DBC-B16D-26770335E4D6}" type="slidenum">
              <a:rPr lang="ru-RU" altLang="ru-RU" sz="13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21</a:t>
            </a:fld>
            <a:endParaRPr lang="ru-RU" altLang="ru-RU" sz="13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95CAB9C3-32CA-4DBC-B16D-26770335E4D6}" type="slidenum">
              <a:rPr lang="ru-RU" altLang="ru-RU" sz="13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22</a:t>
            </a:fld>
            <a:endParaRPr lang="ru-RU" altLang="ru-RU" sz="13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DF5FB82A-F0BB-4FAA-9E91-91BC83328EB2}" type="slidenum">
              <a:rPr lang="ru-RU" altLang="ru-RU" sz="13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</a:t>
            </a:fld>
            <a:endParaRPr lang="ru-RU" altLang="ru-RU" sz="13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95CAB9C3-32CA-4DBC-B16D-26770335E4D6}" type="slidenum">
              <a:rPr lang="ru-RU" altLang="ru-RU" sz="13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23</a:t>
            </a:fld>
            <a:endParaRPr lang="ru-RU" altLang="ru-RU" sz="13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95CAB9C3-32CA-4DBC-B16D-26770335E4D6}" type="slidenum">
              <a:rPr lang="ru-RU" altLang="ru-RU" sz="13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25</a:t>
            </a:fld>
            <a:endParaRPr lang="ru-RU" altLang="ru-RU" sz="13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95CAB9C3-32CA-4DBC-B16D-26770335E4D6}" type="slidenum">
              <a:rPr lang="ru-RU" altLang="ru-RU" sz="13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26</a:t>
            </a:fld>
            <a:endParaRPr lang="ru-RU" altLang="ru-RU" sz="13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95CAB9C3-32CA-4DBC-B16D-26770335E4D6}" type="slidenum">
              <a:rPr lang="ru-RU" altLang="ru-RU" sz="13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27</a:t>
            </a:fld>
            <a:endParaRPr lang="ru-RU" altLang="ru-RU" sz="13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95CAB9C3-32CA-4DBC-B16D-26770335E4D6}" type="slidenum">
              <a:rPr lang="ru-RU" altLang="ru-RU" sz="13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29</a:t>
            </a:fld>
            <a:endParaRPr lang="ru-RU" altLang="ru-RU" sz="13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DF5FB82A-F0BB-4FAA-9E91-91BC83328EB2}" type="slidenum">
              <a:rPr lang="ru-RU" altLang="ru-RU" sz="13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3</a:t>
            </a:fld>
            <a:endParaRPr lang="ru-RU" altLang="ru-RU" sz="13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DF5FB82A-F0BB-4FAA-9E91-91BC83328EB2}" type="slidenum">
              <a:rPr lang="ru-RU" altLang="ru-RU" sz="13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4</a:t>
            </a:fld>
            <a:endParaRPr lang="ru-RU" altLang="ru-RU" sz="13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9D9F325A-04E1-43D3-A4DC-9C0C214C4695}" type="slidenum">
              <a:rPr lang="ru-RU" altLang="ru-RU" sz="13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5</a:t>
            </a:fld>
            <a:endParaRPr lang="ru-RU" altLang="ru-RU" sz="13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9D9F325A-04E1-43D3-A4DC-9C0C214C4695}" type="slidenum">
              <a:rPr lang="ru-RU" altLang="ru-RU" sz="13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8</a:t>
            </a:fld>
            <a:endParaRPr lang="ru-RU" altLang="ru-RU" sz="13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299F1680-21D7-4AAF-9AAD-40871248853E}" type="slidenum">
              <a:rPr lang="ru-RU" altLang="ru-RU" sz="13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9</a:t>
            </a:fld>
            <a:endParaRPr lang="ru-RU" altLang="ru-RU" sz="13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299F1680-21D7-4AAF-9AAD-40871248853E}" type="slidenum">
              <a:rPr lang="ru-RU" altLang="ru-RU" sz="13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10</a:t>
            </a:fld>
            <a:endParaRPr lang="ru-RU" altLang="ru-RU" sz="13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299F1680-21D7-4AAF-9AAD-40871248853E}" type="slidenum">
              <a:rPr lang="ru-RU" altLang="ru-RU" sz="13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11</a:t>
            </a:fld>
            <a:endParaRPr lang="ru-RU" altLang="ru-RU" sz="13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0887A-1FD7-4DA6-9FC8-753FC525E30F}" type="slidenum">
              <a:rPr lang="en-US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460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3D03C-EB64-414E-B2DF-87CC52A2980B}" type="slidenum">
              <a:rPr lang="en-US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7499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45487-13D5-4915-8043-3454B1DF92B0}" type="slidenum">
              <a:rPr lang="en-US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586318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7FAA4-B9C3-4E97-87C4-94E6E4762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4326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D3729-CE2C-43BB-B32B-73C055D85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22291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B6E82-7FAF-4790-99D6-845F74E56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033372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CB6D8-BC77-4EA5-86A2-341478FDA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138059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D81AF-623D-4AD8-BDBB-179AA0F15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08242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ECB4D-3FDC-44AD-9319-D257F57BF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582344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B7DEB-F07F-41B5-816B-BB0E2FC2B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547006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DAA62-ECC0-40C6-B9DB-8B8983D8C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30133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A4C5-148F-49DE-B960-D4A5475FE6E5}" type="slidenum">
              <a:rPr lang="en-US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90666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02973-7057-4B4E-ADE8-1C1E80BC2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123482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8DD56-193C-4842-84CC-AA4353F30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813316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39F52-6CED-4E7E-B4FA-87E3397D4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18717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D20AE-F1DD-45D5-B846-5CC7C0B9B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852852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BD775-17F6-453A-B4B3-B0F2030A3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023453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9F04F-150C-46B8-9B24-399C08ECF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64508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A2A9E-3350-47B5-B200-DD29C4867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015546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B6C30-3639-4547-AA80-972F6B6E2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664112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E76E6-A7FB-4051-9418-D38E9E212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81064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0D493-6DF4-4942-B0F7-A1FD5EC43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45856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DA41C-3E2E-46EC-91B8-9EACD5EC6093}" type="slidenum">
              <a:rPr lang="en-US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6181984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9521E-CC22-4AEF-A0F1-C07B07B2B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981796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0A4CA-EDAF-4BFC-B28F-B32361707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961157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767ED-C8D2-4E5F-B379-ABF736F0D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902959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ACD11-D502-4C15-B73C-192BFCF60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683447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9B1E8-D629-4B4F-B5A6-5365B47BF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088749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DDED5-ED50-42E0-9D96-DD0A3B344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1948503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30A4C-5FBA-4571-8A0E-ECA84788D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1861433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8D9E3-0F69-4CD4-915D-E63FF71AD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678507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07876-A2A1-4125-9D1E-373669CDF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9382768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775F6-6A63-4475-9676-1D14A8721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51132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28943-7536-4BE8-9736-92B4D7778883}" type="slidenum">
              <a:rPr lang="en-US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358937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D435D-C7DA-4829-BFEC-49F2D7E40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9953749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6FF33-5290-4902-8724-19758322A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6032381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7A719-B212-4938-BD78-2C5E56133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1250636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1C620-34AE-404C-9AAC-B13D120FF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7073719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C5EA0-3B5A-4E13-83A1-4DAB8DBA6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5361863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DFAF4-D5E6-4BD2-843D-0597B39A1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348042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05F5E-A6CA-4E53-9CB4-4AF908072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1691714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0A34-D71A-42C5-B0FD-55525226F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8565122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75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600D1-47D9-4894-8A2E-5113D34BA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6817368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6DE1C-6197-483D-98C6-2421DA8A7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03568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468FF-256F-4544-AD36-49BF587E5DF8}" type="slidenum">
              <a:rPr lang="en-US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687626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A6F19-36F8-4CED-B951-E3CD2AE8C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8972439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46A32-09E0-497F-BA72-A1C2D8267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387158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D5491-E8A9-4EFE-8137-5F7DCBCF3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4556264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0E7EA-9EC3-4CE2-A0AB-43A018103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7944934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D9BFC-1CAB-4856-90FA-4C30DE88A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7107245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FF84F-DF7A-4E9D-AF49-189603252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8609080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E1215-09BB-4BB2-A2AB-B7CA6B32A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6699894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4CDEA-F363-4518-97CD-FD809C1BF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486015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78B4E-7681-459C-9825-EF2BD54E9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1183204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00138"/>
            <a:ext cx="1452563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1100138"/>
            <a:ext cx="1454150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95D3A-AB66-42B1-98AD-BEE832E96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22929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94E65-3086-4B58-BDF1-9AEE6AB36265}" type="slidenum">
              <a:rPr lang="en-US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4624757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B05EF-28BE-40D3-9632-839DB1AF9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7719674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63624-C9D0-4E3E-9E15-AFF1537CC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0260413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B1826-E27E-41B0-A7B0-A5BF3903E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3094069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56C8C-5D58-4F51-A00A-9129EC420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9624447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FB8B1-A819-4CD0-B5FD-8F0B80581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3812492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71339-18EB-439A-83C9-37C56C65F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8605812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6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6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476-5482-45D5-B032-61FC9802B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3340194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7875132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5715121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77689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F7DFE-49F4-45E3-A988-9F0470E7E34D}" type="slidenum">
              <a:rPr lang="en-US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0774218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1761286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7895825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189701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562789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101728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1698430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1731045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867784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766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21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83BD9-1619-468F-8780-B0EFA2D20824}" type="slidenum">
              <a:rPr lang="en-US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0566873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860872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0913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2888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407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7280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477707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23796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2440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5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9607E-A811-4DC9-878F-A4D5DDB14AAA}" type="slidenum">
              <a:rPr lang="en-US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12631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5C192FB9-1E0C-4737-BDE0-A966D3F35BAD}" type="slidenum">
              <a:rPr lang="en-US"/>
              <a:pPr>
                <a:defRPr/>
              </a:pPr>
              <a:t>‹#›</a:t>
            </a:fld>
            <a:endParaRPr lang="ru-RU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036" name="Picture 17" descr="лог_бел_рус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33350"/>
            <a:ext cx="1557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2051" name="Rectangle 20"/>
          <p:cNvSpPr>
            <a:spLocks noChangeArrowheads="1"/>
          </p:cNvSpPr>
          <p:nvPr/>
        </p:nvSpPr>
        <p:spPr bwMode="auto">
          <a:xfrm>
            <a:off x="1939925" y="2606675"/>
            <a:ext cx="7204075" cy="3713163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062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63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64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241A3857-AD36-43F5-9A21-1CDF7CA90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2059" name="Line 21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60" name="Line 22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2061" name="Picture 24" descr="лог_бел_рус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33350"/>
            <a:ext cx="1557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2605088"/>
            <a:ext cx="9144000" cy="37131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8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8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24774EBC-B0EE-4F99-8F5B-24D9A662A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3086" name="Picture 24" descr="лог_бел_рус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33350"/>
            <a:ext cx="1557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12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13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6BB2D316-528B-4404-9D13-119430159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4107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8" name="Line 2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109" name="Line 2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4110" name="Picture 27" descr="лог_бел_рус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33350"/>
            <a:ext cx="1557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13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3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3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3D8298B9-7CA8-4EDB-AB0D-9995E4485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131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32" name="Line 17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33" name="Line 18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5134" name="Picture 21" descr="лог_бел_рус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33350"/>
            <a:ext cx="1557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159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60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61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15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5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CB6072EE-6AA9-4A6C-9A51-BE9F371E8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6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157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6158" name="Picture 20" descr="лог_бел_рус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33350"/>
            <a:ext cx="1557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8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83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7180" name="Picture 19" descr="лог_бел_рус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33350"/>
            <a:ext cx="1557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6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7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8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199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200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8201" name="Picture 39" descr="лог_бел_рус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33350"/>
            <a:ext cx="1557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tk-52.ru/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10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219" name="Line 11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838200" y="1114425"/>
            <a:ext cx="8048625" cy="518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endParaRPr lang="ru-RU" sz="3600" dirty="0"/>
          </a:p>
          <a:p>
            <a:pPr algn="ctr">
              <a:defRPr/>
            </a:pPr>
            <a:endParaRPr lang="ru-RU" sz="3600" dirty="0"/>
          </a:p>
          <a:p>
            <a:pPr algn="ctr">
              <a:defRPr/>
            </a:pPr>
            <a:r>
              <a:rPr lang="ru-RU" sz="2400" b="1" cap="all" dirty="0"/>
              <a:t>Отчет о </a:t>
            </a:r>
            <a:r>
              <a:rPr lang="ru-RU" sz="2400" b="1" cap="all" dirty="0" smtClean="0"/>
              <a:t>деятельности </a:t>
            </a:r>
          </a:p>
          <a:p>
            <a:pPr algn="ctr">
              <a:defRPr/>
            </a:pPr>
            <a:r>
              <a:rPr lang="ru-RU" sz="2400" b="1" cap="all" dirty="0" smtClean="0"/>
              <a:t>ТК 52/МТК 52</a:t>
            </a:r>
            <a:r>
              <a:rPr lang="en-US" sz="2400" b="1" cap="all" dirty="0" smtClean="0"/>
              <a:t> </a:t>
            </a:r>
            <a:r>
              <a:rPr lang="ru-RU" sz="2400" b="1" cap="all" dirty="0" smtClean="0"/>
              <a:t>«Природный и сжиженные газы»</a:t>
            </a:r>
          </a:p>
          <a:p>
            <a:pPr algn="ctr">
              <a:defRPr/>
            </a:pPr>
            <a:r>
              <a:rPr lang="ru-RU" sz="2400" b="1" cap="all" dirty="0" smtClean="0"/>
              <a:t>В 201</a:t>
            </a:r>
            <a:r>
              <a:rPr lang="en-US" sz="2400" b="1" cap="all" dirty="0" smtClean="0"/>
              <a:t>6</a:t>
            </a:r>
            <a:r>
              <a:rPr lang="ru-RU" sz="2400" b="1" cap="all" dirty="0" smtClean="0"/>
              <a:t> году</a:t>
            </a:r>
            <a:endParaRPr lang="en-US" sz="2400" b="1" cap="all" dirty="0" smtClean="0"/>
          </a:p>
          <a:p>
            <a:pPr algn="ctr">
              <a:defRPr/>
            </a:pPr>
            <a:endParaRPr lang="en-US" sz="3600" b="1" dirty="0" smtClean="0"/>
          </a:p>
          <a:p>
            <a:pPr algn="r">
              <a:defRPr/>
            </a:pPr>
            <a:endParaRPr lang="ru-RU" sz="2000" dirty="0"/>
          </a:p>
          <a:p>
            <a:pPr algn="r">
              <a:defRPr/>
            </a:pPr>
            <a:r>
              <a:rPr lang="ru-RU" sz="2000" dirty="0"/>
              <a:t>З.М. Юсупова, к.х.н</a:t>
            </a:r>
            <a:r>
              <a:rPr lang="ru-RU" sz="2000" dirty="0" smtClean="0"/>
              <a:t>., </a:t>
            </a:r>
            <a:endParaRPr lang="ru-RU" sz="2000" dirty="0"/>
          </a:p>
          <a:p>
            <a:pPr algn="r">
              <a:defRPr/>
            </a:pPr>
            <a:r>
              <a:rPr lang="ru-RU" sz="2000" dirty="0" smtClean="0"/>
              <a:t>ответственный </a:t>
            </a:r>
            <a:r>
              <a:rPr lang="ru-RU" sz="2000" dirty="0"/>
              <a:t>секретарь ТК 52/МТК 52,</a:t>
            </a:r>
          </a:p>
          <a:p>
            <a:pPr algn="r">
              <a:defRPr/>
            </a:pPr>
            <a:r>
              <a:rPr lang="ru-RU" sz="2000" dirty="0"/>
              <a:t>заместитель начальника </a:t>
            </a:r>
          </a:p>
          <a:p>
            <a:pPr algn="r">
              <a:defRPr/>
            </a:pPr>
            <a:r>
              <a:rPr lang="ru-RU" sz="2000" dirty="0"/>
              <a:t>лаборатории контроля качества газа</a:t>
            </a:r>
          </a:p>
          <a:p>
            <a:pPr algn="r">
              <a:defRPr/>
            </a:pPr>
            <a:r>
              <a:rPr lang="ru-RU" sz="2000" dirty="0"/>
              <a:t>ООО «Газпром ВНИИГАЗ»</a:t>
            </a:r>
          </a:p>
          <a:p>
            <a:pPr algn="r">
              <a:defRPr/>
            </a:pPr>
            <a:endParaRPr lang="en-US" sz="2000" dirty="0"/>
          </a:p>
          <a:p>
            <a:pPr algn="r"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006930" y="237507"/>
            <a:ext cx="7137069" cy="748043"/>
          </a:xfrm>
        </p:spPr>
        <p:txBody>
          <a:bodyPr/>
          <a:lstStyle/>
          <a:p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2400" dirty="0"/>
              <a:t>Перечень межгосударственных и национальных </a:t>
            </a:r>
            <a:br>
              <a:rPr lang="ru-RU" altLang="ru-RU" sz="2400" dirty="0"/>
            </a:br>
            <a:r>
              <a:rPr lang="ru-RU" altLang="ru-RU" sz="2400" dirty="0"/>
              <a:t>стандартов МТК 52/ТК52, </a:t>
            </a:r>
            <a:r>
              <a:rPr lang="ru-RU" altLang="ru-RU" sz="2400" dirty="0" smtClean="0"/>
              <a:t>вводимых в действие 01.01.2017 </a:t>
            </a:r>
            <a:r>
              <a:rPr lang="ru-RU" altLang="ru-RU" sz="2400" dirty="0"/>
              <a:t>г.</a:t>
            </a:r>
            <a:endParaRPr lang="ru-RU" altLang="ru-RU" sz="2400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E24AA7BE-E7D3-4409-8645-43C4B1D3D92B}" type="slidenum">
              <a:rPr lang="en-US" altLang="ru-RU" sz="2000" smtClean="0"/>
              <a:pPr eaLnBrk="1" hangingPunct="1"/>
              <a:t>10</a:t>
            </a:fld>
            <a:endParaRPr lang="ru-RU" altLang="ru-RU" sz="2000" smtClean="0"/>
          </a:p>
        </p:txBody>
      </p:sp>
      <p:sp>
        <p:nvSpPr>
          <p:cNvPr id="1434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59428" y="6315075"/>
            <a:ext cx="7184571" cy="542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800" dirty="0"/>
              <a:t>Отчет о деятельности ТК 52/МТК 52 «Природный и сжиженный газы» в </a:t>
            </a:r>
            <a:r>
              <a:rPr lang="ru-RU" sz="1800" dirty="0" smtClean="0"/>
              <a:t>201</a:t>
            </a:r>
            <a:r>
              <a:rPr lang="en-US" sz="1800" dirty="0" smtClean="0"/>
              <a:t>6</a:t>
            </a:r>
            <a:r>
              <a:rPr lang="ru-RU" sz="1800" dirty="0" smtClean="0"/>
              <a:t> </a:t>
            </a:r>
            <a:r>
              <a:rPr lang="ru-RU" sz="1800" dirty="0"/>
              <a:t>г.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613292"/>
              </p:ext>
            </p:extLst>
          </p:nvPr>
        </p:nvGraphicFramePr>
        <p:xfrm>
          <a:off x="1" y="1104402"/>
          <a:ext cx="9143998" cy="5255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945"/>
                <a:gridCol w="1203798"/>
                <a:gridCol w="3343883"/>
                <a:gridCol w="1118681"/>
                <a:gridCol w="3100691"/>
              </a:tblGrid>
              <a:tr h="691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Обозначение стандарта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стандарта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Дата введения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действие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1200" dirty="0" smtClean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</a:tr>
              <a:tr h="61952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ГОСТ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303</a:t>
                      </a:r>
                      <a:r>
                        <a:rPr lang="en-US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9.1-2015</a:t>
                      </a:r>
                    </a:p>
                    <a:p>
                      <a:pPr marL="0" algn="l" defTabSz="914400" rtl="0" eaLnBrk="1" latinLnBrk="0" hangingPunct="1"/>
                      <a:endParaRPr lang="ru-RU" sz="1200" kern="1200" dirty="0" smtClean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Газ природный. Методы расчета физических свойств. Общие положения</a:t>
                      </a:r>
                      <a:endParaRPr lang="ru-RU" sz="1200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01.01.2017</a:t>
                      </a:r>
                      <a:endParaRPr lang="ru-RU" sz="1200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Взамен ГОСТ 303</a:t>
                      </a:r>
                      <a:r>
                        <a:rPr lang="en-US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9.0-96.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Приняли: Россия, </a:t>
                      </a: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Армения, Белоруссия,  Казахстан, Киргизия, Молдавия, Украина</a:t>
                      </a:r>
                      <a:endParaRPr lang="ru-RU" sz="1200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</a:tr>
              <a:tr h="116056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</a:t>
                      </a:r>
                      <a:r>
                        <a:rPr lang="en-US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9.2-2015</a:t>
                      </a:r>
                    </a:p>
                    <a:p>
                      <a:pPr marL="0" algn="l" defTabSz="914400" rtl="0" eaLnBrk="1" latinLnBrk="0" hangingPunct="1"/>
                      <a:endParaRPr lang="ru-RU" sz="1200" kern="1200" dirty="0" smtClean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 природный. Методы расчета физических свойств. Вычисление физических свойств на основе данных о плотности при стандартных условиях и содержании азота и диоксида углерода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01.01.2017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Взамен ГОСТ 303</a:t>
                      </a:r>
                      <a:r>
                        <a:rPr lang="en-US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9.1-96 и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ГОСТ 303</a:t>
                      </a:r>
                      <a:r>
                        <a:rPr lang="en-US" sz="1200" kern="120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kern="120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9.2-96</a:t>
                      </a: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Приняли: </a:t>
                      </a: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Россия, Армения, Белоруссия,  Казахстан, Киргизия, Молдавия, Украина</a:t>
                      </a:r>
                      <a:endParaRPr lang="ru-RU" sz="1200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</a:tr>
              <a:tr h="68832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303</a:t>
                      </a:r>
                      <a:r>
                        <a:rPr lang="en-US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9.3-2015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 природный. Методы расчета физических свойств. Вычисление физических свойств на основе данных о компонентном составе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01.01.2017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Взамен ГОСТ 30369.3-96.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Приняли: Россия, Армения, Белоруссия,  Казахстан, Киргизия, Молдавия, Украина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</a:tr>
              <a:tr h="68832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ГОСТ Р </a:t>
                      </a:r>
                      <a:endParaRPr lang="en-US" sz="1200" dirty="0" smtClean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56719-2015 </a:t>
                      </a:r>
                      <a:endParaRPr lang="ru-RU" sz="1200" kern="1200" dirty="0" smtClean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горючий природный сжиженный. Отбор проб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01.01.2017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Разработчик – ООО «Газпром ВНИИГАЗ»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</a:tr>
              <a:tr h="61596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ГОСТ Р </a:t>
                      </a:r>
                      <a:endParaRPr lang="en-US" sz="1200" dirty="0" smtClean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56834-2015 </a:t>
                      </a:r>
                      <a:endParaRPr lang="ru-RU" sz="1200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горючий природный. Определение содержания кислорода. 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01.01.2017</a:t>
                      </a:r>
                      <a:endParaRPr lang="ru-RU" sz="1200" kern="1200" baseline="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Разработчик – ООО «Газпром ВНИИГАЗ»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baseline="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</a:tr>
              <a:tr h="79136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ГОСТ Р </a:t>
                      </a:r>
                      <a:endParaRPr lang="en-US" sz="1200" kern="1200" dirty="0" smtClean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56835-2015 </a:t>
                      </a:r>
                      <a:endParaRPr lang="ru-RU" sz="1200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природный сжиженный. Газ отпарной производства газа природного сжиженного. Определение компонентного состава методом газовой хроматографии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</a:t>
                      </a:r>
                      <a:r>
                        <a:rPr lang="ru-RU" sz="12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2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</a:t>
                      </a:r>
                      <a:r>
                        <a:rPr lang="ru-RU" sz="12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2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  <a:endParaRPr lang="ru-RU" sz="1200" kern="1200" baseline="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Разработчик – ООО «Газпром ВНИИГАЗ»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baseline="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35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006930" y="237507"/>
            <a:ext cx="7137069" cy="748043"/>
          </a:xfrm>
        </p:spPr>
        <p:txBody>
          <a:bodyPr/>
          <a:lstStyle/>
          <a:p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2400" dirty="0"/>
              <a:t>Перечень межгосударственных и национальных </a:t>
            </a:r>
            <a:br>
              <a:rPr lang="ru-RU" altLang="ru-RU" sz="2400" dirty="0"/>
            </a:br>
            <a:r>
              <a:rPr lang="ru-RU" altLang="ru-RU" sz="2400" dirty="0"/>
              <a:t>стандартов МТК 52/ТК52, </a:t>
            </a:r>
            <a:r>
              <a:rPr lang="ru-RU" altLang="ru-RU" sz="2400" dirty="0" smtClean="0"/>
              <a:t>вводимых в действие 01.01.2017 </a:t>
            </a:r>
            <a:r>
              <a:rPr lang="ru-RU" altLang="ru-RU" sz="2400" dirty="0"/>
              <a:t>г.</a:t>
            </a:r>
            <a:endParaRPr lang="ru-RU" altLang="ru-RU" sz="2400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E24AA7BE-E7D3-4409-8645-43C4B1D3D92B}" type="slidenum">
              <a:rPr lang="en-US" altLang="ru-RU" sz="2000" smtClean="0"/>
              <a:pPr eaLnBrk="1" hangingPunct="1"/>
              <a:t>11</a:t>
            </a:fld>
            <a:endParaRPr lang="ru-RU" altLang="ru-RU" sz="2000" smtClean="0"/>
          </a:p>
        </p:txBody>
      </p:sp>
      <p:sp>
        <p:nvSpPr>
          <p:cNvPr id="1434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59428" y="6315075"/>
            <a:ext cx="7184571" cy="542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800" dirty="0"/>
              <a:t>Отчет о деятельности ТК 52/МТК 52 «Природный и сжиженный газы» в </a:t>
            </a:r>
            <a:r>
              <a:rPr lang="ru-RU" sz="1800" dirty="0" smtClean="0"/>
              <a:t>201</a:t>
            </a:r>
            <a:r>
              <a:rPr lang="en-US" sz="1800" dirty="0" smtClean="0"/>
              <a:t>6</a:t>
            </a:r>
            <a:r>
              <a:rPr lang="ru-RU" sz="1800" dirty="0" smtClean="0"/>
              <a:t> </a:t>
            </a:r>
            <a:r>
              <a:rPr lang="ru-RU" sz="1800" dirty="0"/>
              <a:t>г.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38433"/>
              </p:ext>
            </p:extLst>
          </p:nvPr>
        </p:nvGraphicFramePr>
        <p:xfrm>
          <a:off x="1" y="1104401"/>
          <a:ext cx="9143998" cy="5228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945"/>
                <a:gridCol w="1203798"/>
                <a:gridCol w="3343883"/>
                <a:gridCol w="1118681"/>
                <a:gridCol w="3100691"/>
              </a:tblGrid>
              <a:tr h="735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Обозначение стандарта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стандарта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Дата введения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действие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1200" dirty="0" smtClean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</a:tr>
              <a:tr h="65542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ГОСТ Р ИСО 10723-2016</a:t>
                      </a:r>
                      <a:endParaRPr lang="ru-RU" sz="1200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горючий природный. Оценка эффективности потоковых аналитических систем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01.01.2017</a:t>
                      </a:r>
                      <a:endParaRPr lang="ru-RU" sz="1200" kern="1200" baseline="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Разработчик – ООО «Газпром ВНИИГАЗ»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baseline="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</a:tr>
              <a:tr h="65542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ГОСТ Р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56851-2016</a:t>
                      </a:r>
                      <a:endParaRPr lang="ru-RU" sz="1200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природный сжиженный. Метод расчета термодинамических свойств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01.01.2017</a:t>
                      </a:r>
                      <a:endParaRPr lang="ru-RU" sz="1200" kern="1200" baseline="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Разработчик – ООО «Газпром ВНИИГАЗ»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baseline="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</a:tr>
              <a:tr h="8420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ГОСТ Р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56866-2016</a:t>
                      </a:r>
                      <a:endParaRPr lang="ru-RU" sz="1200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Углеводороды газообразные и газы углеводородные сжиженные. Определение общего содержания серы методом ультрафиолетовой флуоресценции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01.01.2017</a:t>
                      </a:r>
                      <a:endParaRPr lang="ru-RU" sz="1200" kern="1200" baseline="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Разработчик – ФГУП «ВНИИ СМТ»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baseline="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</a:tr>
              <a:tr h="8420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ГОСТ Р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56867-2016 </a:t>
                      </a:r>
                      <a:endParaRPr lang="ru-RU" sz="1200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Углеводороды С2 – С5. Определение содержания </a:t>
                      </a:r>
                      <a:r>
                        <a:rPr lang="ru-RU" sz="1200" dirty="0" err="1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оксигенатов</a:t>
                      </a: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методом газовой хроматографии с использованием пламенно-ионизационного детектора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01.01.2017</a:t>
                      </a:r>
                      <a:endParaRPr lang="ru-RU" sz="1200" kern="1200" baseline="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Разработчик – ФГУП «ВНИИ СМТ»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baseline="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</a:tr>
              <a:tr h="65542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ГОСТ Р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56868-2016 </a:t>
                      </a:r>
                      <a:endParaRPr lang="ru-RU" sz="1200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Газы углеводородные сжиженные. Определение летучести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01.01.2017</a:t>
                      </a:r>
                      <a:endParaRPr lang="ru-RU" sz="1200" kern="1200" baseline="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Разработчик – ФГУП «ВНИИ СМТ»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baseline="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</a:tr>
              <a:tr h="8420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ГОСТ Р 56869-2016 </a:t>
                      </a:r>
                      <a:endParaRPr lang="ru-RU" sz="1200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Газы углеводородные сжиженные и смеси пропан-пропиленовые. Определение содержания углеводородов методом газовой хроматографии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01.01.2017</a:t>
                      </a:r>
                      <a:endParaRPr lang="ru-RU" sz="1200" kern="1200" baseline="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Разработчик – ФГУП «ВНИИ СМТ»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baseline="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0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006930" y="237507"/>
            <a:ext cx="7137069" cy="748043"/>
          </a:xfrm>
        </p:spPr>
        <p:txBody>
          <a:bodyPr/>
          <a:lstStyle/>
          <a:p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2400" dirty="0"/>
              <a:t>Перечень межгосударственных и национальных </a:t>
            </a:r>
            <a:br>
              <a:rPr lang="ru-RU" altLang="ru-RU" sz="2400" dirty="0"/>
            </a:br>
            <a:r>
              <a:rPr lang="ru-RU" altLang="ru-RU" sz="2400" dirty="0"/>
              <a:t>стандартов МТК 52/ТК52, </a:t>
            </a:r>
            <a:r>
              <a:rPr lang="ru-RU" altLang="ru-RU" sz="2400" dirty="0" smtClean="0"/>
              <a:t>вводимых в действие 01.01.2017 </a:t>
            </a:r>
            <a:r>
              <a:rPr lang="ru-RU" altLang="ru-RU" sz="2400" dirty="0"/>
              <a:t>г.</a:t>
            </a:r>
            <a:endParaRPr lang="ru-RU" altLang="ru-RU" sz="2400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E24AA7BE-E7D3-4409-8645-43C4B1D3D92B}" type="slidenum">
              <a:rPr lang="en-US" altLang="ru-RU" sz="2000" smtClean="0"/>
              <a:pPr eaLnBrk="1" hangingPunct="1"/>
              <a:t>12</a:t>
            </a:fld>
            <a:endParaRPr lang="ru-RU" altLang="ru-RU" sz="2000" smtClean="0"/>
          </a:p>
        </p:txBody>
      </p:sp>
      <p:sp>
        <p:nvSpPr>
          <p:cNvPr id="1434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59428" y="6315075"/>
            <a:ext cx="7184571" cy="542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800" dirty="0"/>
              <a:t>Отчет о деятельности ТК 52/МТК 52 «Природный и сжиженный газы» в </a:t>
            </a:r>
            <a:r>
              <a:rPr lang="ru-RU" sz="1800" dirty="0" smtClean="0"/>
              <a:t>201</a:t>
            </a:r>
            <a:r>
              <a:rPr lang="en-US" sz="1800" dirty="0" smtClean="0"/>
              <a:t>6</a:t>
            </a:r>
            <a:r>
              <a:rPr lang="ru-RU" sz="1800" dirty="0" smtClean="0"/>
              <a:t> </a:t>
            </a:r>
            <a:r>
              <a:rPr lang="ru-RU" sz="1800" dirty="0"/>
              <a:t>г.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696874"/>
              </p:ext>
            </p:extLst>
          </p:nvPr>
        </p:nvGraphicFramePr>
        <p:xfrm>
          <a:off x="1" y="1104401"/>
          <a:ext cx="9143998" cy="5228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945"/>
                <a:gridCol w="1203798"/>
                <a:gridCol w="3343883"/>
                <a:gridCol w="1118681"/>
                <a:gridCol w="3100691"/>
              </a:tblGrid>
              <a:tr h="778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Обозначение стандарта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стандарта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Дата введения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действие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1200" dirty="0" smtClean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</a:tr>
              <a:tr h="69321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ГОСТ Р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56870-2016 </a:t>
                      </a:r>
                      <a:endParaRPr lang="ru-RU" sz="1200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Газы углеводородные сжиженные. Определение аммиака, воды и щелочи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01.01.2017</a:t>
                      </a:r>
                      <a:endParaRPr lang="ru-RU" sz="1200" kern="1200" baseline="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Разработчик – ФГУП «ВНИИ СМТ»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baseline="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</a:tr>
              <a:tr h="89061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ГОСТ Р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56871-2016</a:t>
                      </a:r>
                      <a:endParaRPr lang="ru-RU" sz="1200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Газы углеводородные сжиженные. Определение содержания сероводорода и меркаптановой серы потенциометрическим титрованием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01.01.2017</a:t>
                      </a:r>
                      <a:endParaRPr lang="ru-RU" sz="1200" kern="1200" baseline="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Разработчик – ФГУП «ВНИИ СМТ»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baseline="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</a:tr>
              <a:tr h="69321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ГОСТ Р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56872-2016</a:t>
                      </a:r>
                      <a:endParaRPr lang="ru-RU" sz="1200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природный. Определение содержания диоксида углерода с помощью индикаторных трубок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01.01.2017</a:t>
                      </a:r>
                      <a:endParaRPr lang="ru-RU" sz="1200" kern="1200" baseline="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Разработчик – ФГУП «ВНИИ СМТ»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baseline="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</a:tr>
              <a:tr h="108651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ГОСТ Р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56873-2016 </a:t>
                      </a:r>
                      <a:endParaRPr lang="ru-RU" sz="1200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Топлива моторные для двигателей с искровым зажиганием. Определение компонентного состава методом газовой хроматографии с использованием высокоэффективной капиллярной колонки длиной 100 м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01.01.2017</a:t>
                      </a:r>
                      <a:endParaRPr lang="ru-RU" sz="1200" kern="1200" baseline="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Разработчик – ФГУП «ВНИИ СМТ»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baseline="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</a:tr>
              <a:tr h="108651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ГОСТ Р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56916-2016 </a:t>
                      </a:r>
                      <a:endParaRPr lang="ru-RU" sz="1200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горючий природный. Определение содержания водяных паров методом Карла Фишера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30.06.2017</a:t>
                      </a:r>
                      <a:endParaRPr lang="ru-RU" sz="1200" kern="1200" baseline="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Разработчик – ООО «Газпром ВНИИГАЗ»</a:t>
                      </a:r>
                      <a:endParaRPr lang="ru-RU" sz="1200" kern="1200" baseline="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32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030400" y="511200"/>
            <a:ext cx="7105650" cy="457200"/>
          </a:xfrm>
        </p:spPr>
        <p:txBody>
          <a:bodyPr/>
          <a:lstStyle/>
          <a:p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2400" dirty="0"/>
              <a:t>Информация о ходе разработки стандартов, включенных  </a:t>
            </a:r>
            <a:br>
              <a:rPr lang="ru-RU" altLang="ru-RU" sz="2400" dirty="0"/>
            </a:br>
            <a:r>
              <a:rPr lang="ru-RU" altLang="ru-RU" sz="2400" dirty="0"/>
              <a:t>в план ТК 52/МТК 52 на  </a:t>
            </a:r>
            <a:r>
              <a:rPr lang="ru-RU" altLang="ru-RU" sz="2400" dirty="0" smtClean="0"/>
              <a:t>2016 </a:t>
            </a:r>
            <a:r>
              <a:rPr lang="ru-RU" altLang="ru-RU" sz="2400" dirty="0"/>
              <a:t>год</a:t>
            </a:r>
            <a:endParaRPr lang="ru-RU" altLang="ru-RU" sz="2400" dirty="0" smtClean="0"/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D5BC5EF9-882C-44DE-A9BD-B3EAE6A747B0}" type="slidenum">
              <a:rPr lang="en-US" altLang="ru-RU" sz="2000" smtClean="0"/>
              <a:pPr eaLnBrk="1" hangingPunct="1"/>
              <a:t>13</a:t>
            </a:fld>
            <a:endParaRPr lang="ru-RU" altLang="ru-RU" sz="2000" dirty="0" smtClean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59428" y="6388925"/>
            <a:ext cx="7184571" cy="469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800" dirty="0"/>
              <a:t>Отчет о деятельности ТК 52/МТК 52 «Природный и сжиженный газы» в </a:t>
            </a:r>
            <a:r>
              <a:rPr lang="ru-RU" sz="1800" dirty="0" smtClean="0"/>
              <a:t>2016 </a:t>
            </a:r>
            <a:r>
              <a:rPr lang="ru-RU" sz="1800" dirty="0"/>
              <a:t>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803086"/>
              </p:ext>
            </p:extLst>
          </p:nvPr>
        </p:nvGraphicFramePr>
        <p:xfrm>
          <a:off x="1" y="1080655"/>
          <a:ext cx="9143999" cy="5311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198"/>
                <a:gridCol w="3853796"/>
                <a:gridCol w="1353787"/>
                <a:gridCol w="1183633"/>
                <a:gridCol w="2224585"/>
              </a:tblGrid>
              <a:tr h="433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Наименование стандарта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Вид</a:t>
                      </a:r>
                      <a:r>
                        <a:rPr lang="ru-RU" sz="1100" b="1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работы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Сроки разработки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Стадия</a:t>
                      </a:r>
                      <a:r>
                        <a:rPr lang="ru-RU" sz="11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разработки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</a:tr>
              <a:tr h="89682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1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Газы углеводородные сжиженные. Определение коррозионного воздействия на медную пластинку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Разработка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ГОСТ Р на основе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ASTM D1838</a:t>
                      </a:r>
                      <a:endParaRPr lang="ru-RU" sz="110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Утвержден ГОСТ Р 57039-2016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Пр. 1040-ст от 05.09.2016. Введение в действие – 01.07.2017</a:t>
                      </a:r>
                    </a:p>
                  </a:txBody>
                  <a:tcPr marL="68580" marR="68580" marT="0" marB="0" anchor="ctr"/>
                </a:tc>
              </a:tr>
              <a:tr h="89682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ru-RU" sz="11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Газы углеводородные сжиженные. Определение остатка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Разработка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ГОСТ Р на основе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ASTM D2158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Утвержден ГОСТ Р 57040-2016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Пр. 1041-ст от 05.09.2016. Введение в действие – 01.07.2017</a:t>
                      </a:r>
                    </a:p>
                  </a:txBody>
                  <a:tcPr marL="68580" marR="68580" marT="0" marB="0" anchor="ctr"/>
                </a:tc>
              </a:tr>
              <a:tr h="766366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1100" b="1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Газоконденсатная смесь. Часть 1. Газ сепарации. Определение компонентного состава методом газовой хроматографии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Разработка ГОСТ Р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Окончательная редакция направлена на издательское редактирование и утверждение в Росстандарт</a:t>
                      </a:r>
                    </a:p>
                  </a:txBody>
                  <a:tcPr marL="68580" marR="68580" marT="0" marB="0" anchor="ctr"/>
                </a:tc>
              </a:tr>
              <a:tr h="76636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11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Газоконденсатная смесь. Часть 2. Конденсат газовый нестабильный. Определение компонентно-фракционного состава методом газовой хроматографии с предварительным разгазированием пробы.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Разработка ГОСТ Р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Окончательная редакция направлена на издательское редактирование и утверждение в Росстандарт</a:t>
                      </a:r>
                      <a:endParaRPr lang="ru-RU" sz="110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6636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ru-RU" sz="11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Газоконденсатная смесь. Часть 3. Конденсат газовый нестабильный. Определение компонентно-фракционного состава методом газовой хроматографии без  предварительного разгазирования пробы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Разработка ГОСТ Р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Окончательная редакция направлена на издательское редактирование и утверждение в Росстандарт</a:t>
                      </a:r>
                      <a:endParaRPr lang="ru-RU" sz="110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6636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endParaRPr lang="ru-RU" sz="1100" b="1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Газоконденсатная смесь. Часть 4. Расчет компонентно-фракционного состава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Разработка ГОСТ Р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Окончательная редакция направлена на издательское редактирование и утверждение в Росстандарт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92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030400" y="511200"/>
            <a:ext cx="7105650" cy="457200"/>
          </a:xfrm>
        </p:spPr>
        <p:txBody>
          <a:bodyPr/>
          <a:lstStyle/>
          <a:p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2400" dirty="0"/>
              <a:t>Информация о ходе разработки стандартов, включенных  </a:t>
            </a:r>
            <a:br>
              <a:rPr lang="ru-RU" altLang="ru-RU" sz="2400" dirty="0"/>
            </a:br>
            <a:r>
              <a:rPr lang="ru-RU" altLang="ru-RU" sz="2400" dirty="0"/>
              <a:t>в план ТК 52/МТК 52 на  </a:t>
            </a:r>
            <a:r>
              <a:rPr lang="ru-RU" altLang="ru-RU" sz="2400" dirty="0" smtClean="0"/>
              <a:t>2016 </a:t>
            </a:r>
            <a:r>
              <a:rPr lang="ru-RU" altLang="ru-RU" sz="2400" dirty="0"/>
              <a:t>год</a:t>
            </a:r>
            <a:endParaRPr lang="ru-RU" altLang="ru-RU" sz="2400" dirty="0" smtClean="0"/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D5BC5EF9-882C-44DE-A9BD-B3EAE6A747B0}" type="slidenum">
              <a:rPr lang="en-US" altLang="ru-RU" sz="2000" smtClean="0"/>
              <a:pPr eaLnBrk="1" hangingPunct="1"/>
              <a:t>14</a:t>
            </a:fld>
            <a:endParaRPr lang="ru-RU" altLang="ru-RU" sz="2000" dirty="0" smtClean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59428" y="6388925"/>
            <a:ext cx="7184571" cy="469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800" dirty="0"/>
              <a:t>Отчет о деятельности ТК 52/МТК 52 «Природный и сжиженный газы» в </a:t>
            </a:r>
            <a:r>
              <a:rPr lang="ru-RU" sz="1800" dirty="0" smtClean="0"/>
              <a:t>2016 г</a:t>
            </a:r>
            <a:r>
              <a:rPr lang="ru-RU" sz="1800" dirty="0"/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385365"/>
              </p:ext>
            </p:extLst>
          </p:nvPr>
        </p:nvGraphicFramePr>
        <p:xfrm>
          <a:off x="1" y="1080653"/>
          <a:ext cx="9143999" cy="5260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198"/>
                <a:gridCol w="3853796"/>
                <a:gridCol w="1527486"/>
                <a:gridCol w="1180088"/>
                <a:gridCol w="2054431"/>
              </a:tblGrid>
              <a:tr h="418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Наименование стандарта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Вид</a:t>
                      </a:r>
                      <a:r>
                        <a:rPr lang="ru-RU" sz="1100" b="1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работы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Сроки разработки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Стадия</a:t>
                      </a:r>
                      <a:r>
                        <a:rPr lang="ru-RU" sz="11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разработки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</a:tr>
              <a:tr h="59039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endParaRPr lang="ru-RU" sz="11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горючий природный. Определение энергии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Разработка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ГОСТ 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Окончательная редакция направлена на утверждение в Росстандарт. </a:t>
                      </a:r>
                    </a:p>
                  </a:txBody>
                  <a:tcPr marL="68580" marR="68580" marT="0" marB="0" anchor="ctr"/>
                </a:tc>
              </a:tr>
              <a:tr h="59039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  <a:endParaRPr lang="ru-RU" sz="11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горючий природный, подготовленный к магистральному транспортированию. Технические условия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Разработка ГОСТ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2016-2018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Договор на разработку не заключен</a:t>
                      </a:r>
                    </a:p>
                  </a:txBody>
                  <a:tcPr marL="68580" marR="68580" marT="0" marB="0" anchor="ctr"/>
                </a:tc>
              </a:tr>
              <a:tr h="575673"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</a:t>
                      </a:r>
                      <a:endParaRPr lang="ru-RU" sz="1100" b="1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природный топливный компримированный для двигателей внутреннего сгорания. Технические условия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Пересмотр </a:t>
                      </a:r>
                      <a:b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ГОСТ 27577-2000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</a:t>
                      </a: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-2018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Договор на разработку не заключен</a:t>
                      </a:r>
                    </a:p>
                    <a:p>
                      <a:pPr marL="0" algn="l" defTabSz="914400" rtl="0" eaLnBrk="1" latinLnBrk="0" hangingPunct="1"/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15367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</a:t>
                      </a:r>
                      <a:endParaRPr lang="ru-RU" sz="11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горючий природный. Определение состава методом газовой хроматографии с оценкой неопределенности. Часть 1: Общие принципы и расчет состава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Пересмотр ГОСТ 31371.1-2008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Прямое применение МС с дополнением -EQV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ISO 6974-1:2012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2016-2018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Договор на разработку не заключен</a:t>
                      </a:r>
                    </a:p>
                  </a:txBody>
                  <a:tcPr marL="68580" marR="68580" marT="0" marB="0" anchor="ctr"/>
                </a:tc>
              </a:tr>
              <a:tr h="115367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  <a:endParaRPr lang="ru-RU" sz="11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горючий природный. Определение состава методом газовой хроматографии с оценкой неопределенности. Часть 2: Расчет неопределенности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Пересмотр ГОСТ 31371.2-2008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Прямое применение МС с дополнением -EQV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ISO 6974-2:2012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2016-2018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Договор на разработку не заключен</a:t>
                      </a:r>
                    </a:p>
                  </a:txBody>
                  <a:tcPr marL="68580" marR="68580" marT="0" marB="0" anchor="ctr"/>
                </a:tc>
              </a:tr>
              <a:tr h="76911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</a:t>
                      </a:r>
                      <a:endParaRPr lang="ru-RU" sz="11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горючий природный. Определение состава методом газовой хроматографии с оценкой неопределенности. Часть 7: Методика выполнения измерений молярной доли компонентов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Пересмотр ГОСТ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ГОСТ 31371.7-2008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2016-2018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Договор на разработку не заключен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88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030400" y="511200"/>
            <a:ext cx="7105650" cy="457200"/>
          </a:xfrm>
        </p:spPr>
        <p:txBody>
          <a:bodyPr/>
          <a:lstStyle/>
          <a:p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2400" dirty="0"/>
              <a:t>Информация о ходе разработки стандартов, включенных  </a:t>
            </a:r>
            <a:br>
              <a:rPr lang="ru-RU" altLang="ru-RU" sz="2400" dirty="0"/>
            </a:br>
            <a:r>
              <a:rPr lang="ru-RU" altLang="ru-RU" sz="2400" dirty="0"/>
              <a:t>в план ТК 52/МТК 52 на  </a:t>
            </a:r>
            <a:r>
              <a:rPr lang="ru-RU" altLang="ru-RU" sz="2400" dirty="0" smtClean="0"/>
              <a:t>2016 </a:t>
            </a:r>
            <a:r>
              <a:rPr lang="ru-RU" altLang="ru-RU" sz="2400" dirty="0"/>
              <a:t>год</a:t>
            </a:r>
            <a:endParaRPr lang="ru-RU" altLang="ru-RU" sz="2400" dirty="0" smtClean="0"/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D5BC5EF9-882C-44DE-A9BD-B3EAE6A747B0}" type="slidenum">
              <a:rPr lang="en-US" altLang="ru-RU" sz="2000" smtClean="0"/>
              <a:pPr eaLnBrk="1" hangingPunct="1"/>
              <a:t>15</a:t>
            </a:fld>
            <a:endParaRPr lang="ru-RU" altLang="ru-RU" sz="2000" dirty="0" smtClean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59428" y="6388925"/>
            <a:ext cx="7184571" cy="469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800" dirty="0"/>
              <a:t>Отчет о деятельности ТК 52/МТК 52 «Природный и сжиженный газы» в </a:t>
            </a:r>
            <a:r>
              <a:rPr lang="ru-RU" sz="1800" dirty="0" smtClean="0"/>
              <a:t>201</a:t>
            </a:r>
            <a:r>
              <a:rPr lang="en-US" sz="1800" dirty="0" smtClean="0"/>
              <a:t>6</a:t>
            </a:r>
            <a:r>
              <a:rPr lang="ru-RU" sz="1800" dirty="0" smtClean="0"/>
              <a:t> </a:t>
            </a:r>
            <a:r>
              <a:rPr lang="ru-RU" sz="1800" dirty="0"/>
              <a:t>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355783"/>
              </p:ext>
            </p:extLst>
          </p:nvPr>
        </p:nvGraphicFramePr>
        <p:xfrm>
          <a:off x="1" y="1080653"/>
          <a:ext cx="9143999" cy="5251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198"/>
                <a:gridCol w="3853796"/>
                <a:gridCol w="1418304"/>
                <a:gridCol w="1289270"/>
                <a:gridCol w="2054431"/>
              </a:tblGrid>
              <a:tr h="543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Наименование стандарта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Вид</a:t>
                      </a:r>
                      <a:r>
                        <a:rPr lang="ru-RU" sz="1100" b="1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работы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Сроки разработки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Стадия</a:t>
                      </a:r>
                      <a:r>
                        <a:rPr lang="ru-RU" sz="11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разработки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</a:tr>
              <a:tr h="76516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</a:t>
                      </a:r>
                      <a:endParaRPr lang="ru-RU" sz="1100" b="1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горючий природный. Определение плотности пикнометрическим методом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Пересмотр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ГОСТ 17310-2002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2016-2018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Договор на разработку не заключен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6516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</a:t>
                      </a:r>
                      <a:endParaRPr lang="ru-RU" sz="1100" b="1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горючий природный. Расчет метанового числа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Разработка ГОСТ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на основе 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ISO/TR 22302:2014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2016-2018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Договор на разработку не заключен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8264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</a:t>
                      </a:r>
                      <a:endParaRPr lang="ru-RU" sz="1100" b="1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горючий природный. Определение ртути. Часть 1. Подготовка пробы путем хемосорбции ртути на йоде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Разработка ГОСТ на основе </a:t>
                      </a: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ISO  6978-1:2003</a:t>
                      </a:r>
                      <a:endParaRPr lang="ru-RU" sz="110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2016-2018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Разработана</a:t>
                      </a: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окончательная редакция, направлена на рассмотрение в МГС</a:t>
                      </a:r>
                      <a:endParaRPr lang="ru-RU" sz="110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6516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</a:t>
                      </a:r>
                      <a:endParaRPr lang="ru-RU" sz="1100" b="1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горючий природный. Определение температуры точки росы по воде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Пересмотр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ГОСТ 20060-83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2016-2018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Договор на разработку не заключен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6516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</a:t>
                      </a:r>
                      <a:endParaRPr lang="ru-RU" sz="1100" b="1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горючий природный. Определение температуры точки росы по углеводородам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Пересмотр </a:t>
                      </a:r>
                      <a:b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ГОСТ 20061-84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2016-2018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Договор на разработку не заключен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6516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</a:t>
                      </a:r>
                      <a:endParaRPr lang="ru-RU" sz="1100" b="1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Газы углеводородные сжиженные. Метод обнаружения сероводорода и меркаптановой серы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Пересмотр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ГОСТ 22985-90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2015-2017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Окончательная  редакция направлена</a:t>
                      </a: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на голосование 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1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030400" y="511200"/>
            <a:ext cx="7105650" cy="457200"/>
          </a:xfrm>
        </p:spPr>
        <p:txBody>
          <a:bodyPr/>
          <a:lstStyle/>
          <a:p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2400" dirty="0"/>
              <a:t>Информация о ходе разработки стандартов, включенных  </a:t>
            </a:r>
            <a:br>
              <a:rPr lang="ru-RU" altLang="ru-RU" sz="2400" dirty="0"/>
            </a:br>
            <a:r>
              <a:rPr lang="ru-RU" altLang="ru-RU" sz="2400" dirty="0"/>
              <a:t>в план ТК 52/МТК 52 на  </a:t>
            </a:r>
            <a:r>
              <a:rPr lang="ru-RU" altLang="ru-RU" sz="2400" dirty="0" smtClean="0"/>
              <a:t>2016 </a:t>
            </a:r>
            <a:r>
              <a:rPr lang="ru-RU" altLang="ru-RU" sz="2400" dirty="0"/>
              <a:t>год</a:t>
            </a:r>
            <a:endParaRPr lang="ru-RU" altLang="ru-RU" sz="2400" dirty="0" smtClean="0"/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D5BC5EF9-882C-44DE-A9BD-B3EAE6A747B0}" type="slidenum">
              <a:rPr lang="en-US" altLang="ru-RU" sz="2000" smtClean="0"/>
              <a:pPr eaLnBrk="1" hangingPunct="1"/>
              <a:t>16</a:t>
            </a:fld>
            <a:endParaRPr lang="ru-RU" altLang="ru-RU" sz="2000" dirty="0" smtClean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59428" y="6388925"/>
            <a:ext cx="7184571" cy="469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800" dirty="0"/>
              <a:t>Отчет о деятельности ТК 52/МТК 52 «Природный и сжиженный газы» в </a:t>
            </a:r>
            <a:r>
              <a:rPr lang="ru-RU" sz="1800" dirty="0" smtClean="0"/>
              <a:t>201</a:t>
            </a:r>
            <a:r>
              <a:rPr lang="en-US" sz="1800" dirty="0" smtClean="0"/>
              <a:t>6</a:t>
            </a:r>
            <a:r>
              <a:rPr lang="ru-RU" sz="1800" dirty="0" smtClean="0"/>
              <a:t> </a:t>
            </a:r>
            <a:r>
              <a:rPr lang="ru-RU" sz="1800" dirty="0"/>
              <a:t>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600031"/>
              </p:ext>
            </p:extLst>
          </p:nvPr>
        </p:nvGraphicFramePr>
        <p:xfrm>
          <a:off x="1" y="1080653"/>
          <a:ext cx="9143999" cy="5238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198"/>
                <a:gridCol w="3853796"/>
                <a:gridCol w="1418304"/>
                <a:gridCol w="1289270"/>
                <a:gridCol w="2054431"/>
              </a:tblGrid>
              <a:tr h="722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Наименование стандарта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Вид</a:t>
                      </a:r>
                      <a:r>
                        <a:rPr lang="ru-RU" sz="1100" b="1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работы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Сроки разработки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Стадия</a:t>
                      </a:r>
                      <a:r>
                        <a:rPr lang="ru-RU" sz="11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разработки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</a:tr>
              <a:tr h="10167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</a:t>
                      </a:r>
                      <a:endParaRPr lang="ru-RU" sz="1100" b="1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горючий природный, используемый в качестве моторного топлива. Термины и определения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Разработка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ГОСТ Р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2015- 2016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Окончательная редакция направлена на  терминологическую экспертизу</a:t>
                      </a:r>
                    </a:p>
                  </a:txBody>
                  <a:tcPr marL="68580" marR="68580" marT="0" marB="0" anchor="ctr"/>
                </a:tc>
              </a:tr>
              <a:tr h="10167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</a:t>
                      </a:r>
                      <a:endParaRPr lang="ru-RU" sz="1100" b="1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Газы горючие природные. Определение общей серы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Пересмотр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ГОСТ 26374-84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2016-2017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Разработана первая редакция</a:t>
                      </a:r>
                    </a:p>
                  </a:txBody>
                  <a:tcPr marL="68580" marR="68580" marT="0" marB="0" anchor="ctr"/>
                </a:tc>
              </a:tr>
              <a:tr h="146602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21</a:t>
                      </a:r>
                      <a:endParaRPr lang="ru-RU" sz="1100" b="1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горючий природный. Качество. Термины и определения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Разработка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ГОСТ Р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Окончательная редакция направлена на  терминологическую экспертизу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0167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</a:t>
                      </a:r>
                      <a:endParaRPr lang="ru-RU" sz="1100" b="1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Пентаны. Метод определения углеводородного состава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Пересмотр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ГОСТ 24676-81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2015-2017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Окончательная  редакция направлена</a:t>
                      </a: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на голосование 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5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030400" y="511200"/>
            <a:ext cx="7105650" cy="457200"/>
          </a:xfrm>
        </p:spPr>
        <p:txBody>
          <a:bodyPr/>
          <a:lstStyle/>
          <a:p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2400" dirty="0" smtClean="0"/>
              <a:t>Итоги выполнения ПРНС-2016 по ТК 52</a:t>
            </a:r>
          </a:p>
        </p:txBody>
      </p:sp>
      <p:sp>
        <p:nvSpPr>
          <p:cNvPr id="1024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43BC9858-3ABA-4296-96A5-24861F116AA8}" type="slidenum">
              <a:rPr lang="en-US" altLang="ru-RU" sz="2000" smtClean="0"/>
              <a:pPr eaLnBrk="1" hangingPunct="1"/>
              <a:t>17</a:t>
            </a:fld>
            <a:endParaRPr lang="ru-RU" altLang="ru-RU" sz="2000" smtClean="0"/>
          </a:p>
        </p:txBody>
      </p:sp>
      <p:sp>
        <p:nvSpPr>
          <p:cNvPr id="1024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35678" y="6315075"/>
            <a:ext cx="7208322" cy="542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800" dirty="0"/>
              <a:t>Отчет о деятельности ТК 52/МТК 52 «Природный и сжиженный газы» в </a:t>
            </a:r>
            <a:r>
              <a:rPr lang="ru-RU" sz="1800" dirty="0" smtClean="0"/>
              <a:t>201</a:t>
            </a:r>
            <a:r>
              <a:rPr lang="en-US" sz="1800" dirty="0" smtClean="0"/>
              <a:t>6</a:t>
            </a:r>
            <a:r>
              <a:rPr lang="ru-RU" sz="1800" dirty="0" smtClean="0"/>
              <a:t> </a:t>
            </a:r>
            <a:r>
              <a:rPr lang="ru-RU" sz="1800" dirty="0"/>
              <a:t>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7715" y="1353788"/>
            <a:ext cx="8672285" cy="4049485"/>
          </a:xfrm>
          <a:prstGeom prst="rect">
            <a:avLst/>
          </a:prstGeom>
          <a:noFill/>
          <a:ln w="12700">
            <a:solidFill>
              <a:srgbClr val="003366"/>
            </a:solidFill>
          </a:ln>
        </p:spPr>
        <p:txBody>
          <a:bodyPr wrap="square" rtlCol="0"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В 2016 </a:t>
            </a:r>
            <a:r>
              <a:rPr lang="ru-RU" b="1" dirty="0">
                <a:solidFill>
                  <a:srgbClr val="002060"/>
                </a:solidFill>
              </a:rPr>
              <a:t>году </a:t>
            </a:r>
            <a:r>
              <a:rPr lang="ru-RU" b="1" dirty="0" smtClean="0">
                <a:solidFill>
                  <a:srgbClr val="002060"/>
                </a:solidFill>
              </a:rPr>
              <a:t>введены </a:t>
            </a:r>
            <a:r>
              <a:rPr lang="ru-RU" b="1" dirty="0">
                <a:solidFill>
                  <a:srgbClr val="002060"/>
                </a:solidFill>
              </a:rPr>
              <a:t>в действие </a:t>
            </a:r>
            <a:r>
              <a:rPr lang="ru-RU" b="1" dirty="0" smtClean="0">
                <a:solidFill>
                  <a:srgbClr val="002060"/>
                </a:solidFill>
              </a:rPr>
              <a:t>2 </a:t>
            </a:r>
            <a:r>
              <a:rPr lang="ru-RU" b="1" dirty="0">
                <a:solidFill>
                  <a:srgbClr val="002060"/>
                </a:solidFill>
              </a:rPr>
              <a:t>межгосударственных и </a:t>
            </a:r>
            <a:r>
              <a:rPr lang="ru-RU" b="1" dirty="0" smtClean="0">
                <a:solidFill>
                  <a:srgbClr val="002060"/>
                </a:solidFill>
              </a:rPr>
              <a:t>4 национальных стандарта.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1 января 2017 будут введены в действие 20 стандартов, в том числе 3 межгосударственных и 17 национальных.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В Программу разработки национальных стандартов на 2016 год по ТК 52 включено 22 темы,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из них: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разработаны </a:t>
            </a:r>
            <a:r>
              <a:rPr lang="ru-RU" b="1" dirty="0">
                <a:solidFill>
                  <a:srgbClr val="002060"/>
                </a:solidFill>
              </a:rPr>
              <a:t>окончательные редакции и направлены на </a:t>
            </a:r>
            <a:r>
              <a:rPr lang="ru-RU" b="1" dirty="0" smtClean="0">
                <a:solidFill>
                  <a:srgbClr val="002060"/>
                </a:solidFill>
              </a:rPr>
              <a:t>утверждение </a:t>
            </a:r>
            <a:r>
              <a:rPr lang="ru-RU" b="1" dirty="0">
                <a:solidFill>
                  <a:srgbClr val="002060"/>
                </a:solidFill>
              </a:rPr>
              <a:t>в Росстандарт - 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10 проектов стандартов,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утверждены с введением в действие 01.07.2017 гг. – </a:t>
            </a:r>
            <a:r>
              <a:rPr lang="en-US" b="1" dirty="0" smtClean="0">
                <a:solidFill>
                  <a:srgbClr val="002060"/>
                </a:solidFill>
              </a:rPr>
              <a:t>2</a:t>
            </a:r>
            <a:r>
              <a:rPr lang="ru-RU" b="1" dirty="0" smtClean="0">
                <a:solidFill>
                  <a:srgbClr val="002060"/>
                </a:solidFill>
              </a:rPr>
              <a:t> стандарта,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разработана окончательная редакция проекта стандарта – 2 (на голосовании в ТК 52),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разработана первая редакция проекта стандарта – </a:t>
            </a:r>
            <a:r>
              <a:rPr lang="ru-RU" b="1" dirty="0">
                <a:solidFill>
                  <a:srgbClr val="002060"/>
                </a:solidFill>
              </a:rPr>
              <a:t>1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перенесены сроки разработки в связи с отсутствием финансирования в 2016 году – по 9 темам.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715" y="5777907"/>
            <a:ext cx="8672285" cy="338554"/>
          </a:xfrm>
          <a:prstGeom prst="rect">
            <a:avLst/>
          </a:prstGeom>
          <a:noFill/>
          <a:ln w="12700">
            <a:solidFill>
              <a:srgbClr val="003366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Финансирование работ: </a:t>
            </a:r>
            <a:r>
              <a:rPr lang="en-US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1</a:t>
            </a:r>
            <a:r>
              <a:rPr lang="ru-RU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9</a:t>
            </a:r>
            <a:r>
              <a:rPr lang="en-US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– ПАО «Газпром», в том числе 9 перенесенных  </a:t>
            </a:r>
            <a:r>
              <a:rPr lang="en-US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ru-RU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в перспективе) </a:t>
            </a:r>
            <a:endParaRPr lang="ru-RU" sz="16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0400" y="511200"/>
            <a:ext cx="6985000" cy="415290"/>
          </a:xfrm>
        </p:spPr>
        <p:txBody>
          <a:bodyPr/>
          <a:lstStyle/>
          <a:p>
            <a:r>
              <a:rPr lang="ru-RU" sz="2400" dirty="0" smtClean="0"/>
              <a:t>Формирование предложений ТК 52 в Программу национальной стандартизации на 2017 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1A4C5-148F-49DE-B960-D4A5475FE6E5}" type="slidenum">
              <a:rPr lang="en-US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31788" y="1376407"/>
            <a:ext cx="8502930" cy="4204996"/>
          </a:xfrm>
          <a:prstGeom prst="rect">
            <a:avLst/>
          </a:prstGeom>
          <a:ln w="19050">
            <a:solidFill>
              <a:srgbClr val="0066CC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0485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573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Blip>
                <a:blip r:embed="rId2"/>
              </a:buBlip>
              <a:defRPr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2"/>
              </a:buBlip>
              <a:defRPr sz="1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717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2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6289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2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861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2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433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2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40005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2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700" dirty="0" smtClean="0">
                <a:solidFill>
                  <a:srgbClr val="003366"/>
                </a:solidFill>
                <a:effectLst/>
                <a:latin typeface="+mj-lt"/>
              </a:rPr>
              <a:t>Обеспечение </a:t>
            </a:r>
            <a:r>
              <a:rPr lang="ru-RU" sz="1700" dirty="0">
                <a:solidFill>
                  <a:srgbClr val="003366"/>
                </a:solidFill>
                <a:effectLst/>
                <a:latin typeface="+mj-lt"/>
              </a:rPr>
              <a:t>комплексом межгосударственных стандартов, необходимых для применения и исполнения требований технического регламента </a:t>
            </a:r>
            <a:r>
              <a:rPr lang="ru-RU" sz="1700" dirty="0" smtClean="0">
                <a:solidFill>
                  <a:srgbClr val="003366"/>
                </a:solidFill>
                <a:effectLst/>
                <a:latin typeface="+mj-lt"/>
              </a:rPr>
              <a:t>Евразийского Экономического Союза  «О безопасности газа горючего природного, подготовленного </a:t>
            </a:r>
            <a:r>
              <a:rPr lang="ru-RU" sz="1700" dirty="0">
                <a:solidFill>
                  <a:srgbClr val="003366"/>
                </a:solidFill>
                <a:effectLst/>
                <a:latin typeface="+mj-lt"/>
              </a:rPr>
              <a:t>для транспортирования и (или) </a:t>
            </a:r>
            <a:r>
              <a:rPr lang="ru-RU" sz="1700" dirty="0" smtClean="0">
                <a:solidFill>
                  <a:srgbClr val="003366"/>
                </a:solidFill>
                <a:effectLst/>
                <a:latin typeface="+mj-lt"/>
              </a:rPr>
              <a:t>использования»  и </a:t>
            </a:r>
            <a:r>
              <a:rPr lang="ru-RU" sz="1700" dirty="0">
                <a:solidFill>
                  <a:srgbClr val="003366"/>
                </a:solidFill>
                <a:effectLst/>
                <a:latin typeface="+mj-lt"/>
              </a:rPr>
              <a:t>осуществления оценки (подтверждения) соответствия </a:t>
            </a:r>
            <a:r>
              <a:rPr lang="ru-RU" sz="1700" dirty="0" smtClean="0">
                <a:solidFill>
                  <a:srgbClr val="003366"/>
                </a:solidFill>
                <a:effectLst/>
                <a:latin typeface="+mj-lt"/>
              </a:rPr>
              <a:t>продукции;</a:t>
            </a:r>
            <a:endParaRPr lang="ru-RU" sz="1700" dirty="0">
              <a:solidFill>
                <a:srgbClr val="003366"/>
              </a:solidFill>
              <a:effectLst/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003366"/>
                </a:solidFill>
                <a:effectLst/>
                <a:latin typeface="+mj-lt"/>
              </a:rPr>
              <a:t>Обеспечение комплексом межгосударственных стандартов, необходимых для применения и исполнения требований технического регламента Евразийского </a:t>
            </a:r>
            <a:r>
              <a:rPr lang="ru-RU" sz="1700" dirty="0" smtClean="0">
                <a:solidFill>
                  <a:srgbClr val="003366"/>
                </a:solidFill>
                <a:effectLst/>
                <a:latin typeface="+mj-lt"/>
              </a:rPr>
              <a:t>Экономического Союза </a:t>
            </a:r>
            <a:r>
              <a:rPr lang="ru-RU" sz="1700" dirty="0">
                <a:solidFill>
                  <a:srgbClr val="003366"/>
                </a:solidFill>
                <a:effectLst/>
                <a:latin typeface="+mj-lt"/>
              </a:rPr>
              <a:t>«Требования к сжиженным углеводородным газам для использования их в качестве топлива» и осуществления оценки (подтверждения) соответствия </a:t>
            </a:r>
            <a:r>
              <a:rPr lang="ru-RU" sz="1700" dirty="0" smtClean="0">
                <a:solidFill>
                  <a:srgbClr val="003366"/>
                </a:solidFill>
                <a:effectLst/>
                <a:latin typeface="+mj-lt"/>
              </a:rPr>
              <a:t>продукции;</a:t>
            </a:r>
            <a:endParaRPr lang="ru-RU" sz="1700" dirty="0">
              <a:solidFill>
                <a:srgbClr val="003366"/>
              </a:solidFill>
              <a:effectLst/>
              <a:latin typeface="+mj-lt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700" dirty="0" smtClean="0">
                <a:solidFill>
                  <a:srgbClr val="003366"/>
                </a:solidFill>
                <a:effectLst/>
                <a:latin typeface="+mj-lt"/>
              </a:rPr>
              <a:t>Актуализация фонда стандартов ТК52/МТК52 «Природный и сжиженные газы».</a:t>
            </a:r>
            <a:endParaRPr lang="ru-RU" sz="1700" dirty="0">
              <a:solidFill>
                <a:srgbClr val="003366"/>
              </a:solidFill>
              <a:effectLst/>
              <a:latin typeface="+mj-lt"/>
            </a:endParaRPr>
          </a:p>
        </p:txBody>
      </p:sp>
      <p:sp>
        <p:nvSpPr>
          <p:cNvPr id="8" name="TextBox 7" title="ОКС (MK (ИСО/ИНФКО МКС) 001-96) 001-2000"/>
          <p:cNvSpPr txBox="1"/>
          <p:nvPr/>
        </p:nvSpPr>
        <p:spPr>
          <a:xfrm>
            <a:off x="771524" y="1197768"/>
            <a:ext cx="4467225" cy="353943"/>
          </a:xfrm>
          <a:prstGeom prst="rect">
            <a:avLst/>
          </a:prstGeom>
          <a:solidFill>
            <a:schemeClr val="lt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 smtClean="0">
                <a:solidFill>
                  <a:srgbClr val="0066CC"/>
                </a:solidFill>
                <a:effectLst/>
                <a:latin typeface="+mj-lt"/>
              </a:rPr>
              <a:t>Приоритетные направления деятельности</a:t>
            </a:r>
            <a:endParaRPr lang="ru-RU" b="1" dirty="0">
              <a:solidFill>
                <a:srgbClr val="0066CC"/>
              </a:solidFill>
              <a:latin typeface="+mj-lt"/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59428" y="6315075"/>
            <a:ext cx="7184571" cy="542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800" dirty="0"/>
              <a:t>Отчет о деятельности ТК 52/МТК 52 «Природный и сжиженный газы» в </a:t>
            </a:r>
            <a:r>
              <a:rPr lang="ru-RU" sz="1800" dirty="0" smtClean="0"/>
              <a:t>201</a:t>
            </a:r>
            <a:r>
              <a:rPr lang="en-US" sz="1800" dirty="0" smtClean="0"/>
              <a:t>6</a:t>
            </a:r>
            <a:r>
              <a:rPr lang="ru-RU" sz="1800" dirty="0" smtClean="0"/>
              <a:t> </a:t>
            </a:r>
            <a:r>
              <a:rPr lang="ru-RU" sz="1800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9435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030400" y="511200"/>
            <a:ext cx="7105650" cy="457200"/>
          </a:xfrm>
        </p:spPr>
        <p:txBody>
          <a:bodyPr/>
          <a:lstStyle/>
          <a:p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>План ТК 52/МТК 52 по стандартизации на 2017 год  </a:t>
            </a: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D5BC5EF9-882C-44DE-A9BD-B3EAE6A747B0}" type="slidenum">
              <a:rPr lang="en-US" altLang="ru-RU" sz="2000" smtClean="0"/>
              <a:pPr eaLnBrk="1" hangingPunct="1"/>
              <a:t>19</a:t>
            </a:fld>
            <a:endParaRPr lang="ru-RU" altLang="ru-RU" sz="2000" dirty="0" smtClean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47552" y="6315075"/>
            <a:ext cx="7196447" cy="542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800" dirty="0"/>
              <a:t>Отчет о деятельности ТК 52/МТК 52 «Природный и сжиженный газы» в </a:t>
            </a:r>
            <a:r>
              <a:rPr lang="ru-RU" sz="1800" dirty="0" smtClean="0"/>
              <a:t>201</a:t>
            </a:r>
            <a:r>
              <a:rPr lang="en-US" sz="1800" dirty="0" smtClean="0"/>
              <a:t>6</a:t>
            </a:r>
            <a:r>
              <a:rPr lang="ru-RU" sz="1800" dirty="0" smtClean="0"/>
              <a:t> </a:t>
            </a:r>
            <a:r>
              <a:rPr lang="ru-RU" sz="1800" dirty="0"/>
              <a:t>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205768"/>
              </p:ext>
            </p:extLst>
          </p:nvPr>
        </p:nvGraphicFramePr>
        <p:xfrm>
          <a:off x="1" y="1092531"/>
          <a:ext cx="9143997" cy="5226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88"/>
                <a:gridCol w="3538219"/>
                <a:gridCol w="1745673"/>
                <a:gridCol w="961901"/>
                <a:gridCol w="771896"/>
                <a:gridCol w="1721920"/>
              </a:tblGrid>
              <a:tr h="579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Наименование стандарта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Разработка / пересмотр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Сроки разработки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Ответст</a:t>
                      </a:r>
                      <a:r>
                        <a:rPr lang="ru-RU" sz="11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ПК</a:t>
                      </a:r>
                      <a:endParaRPr lang="ru-RU" sz="1100" dirty="0" smtClean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</a:tr>
              <a:tr h="66177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1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горючий природный, подготовленный к магистральному транспортированию. Технические условия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Разработка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ГОСТ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2017-2018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ПК 1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Тема утверждена,</a:t>
                      </a: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шифр 1.1.052-2.001.16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7891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1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горючий природный. Определение состава методом газовой хроматографии с оценкой неопределенности. Часть 1: Общие принципы и расчет состава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Пересмотр 31371.1-2008. Гармонизация с</a:t>
                      </a: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ISO 6974-1:2012 (MOD)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-201</a:t>
                      </a: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ПК 1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Тема утверждена,</a:t>
                      </a:r>
                      <a:r>
                        <a:rPr lang="ru-RU" sz="1100" kern="1200" baseline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шифр 1.1.052-2.00</a:t>
                      </a:r>
                      <a:r>
                        <a:rPr lang="en-US" sz="1100" kern="1200" baseline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100" kern="1200" baseline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.16</a:t>
                      </a:r>
                      <a:endParaRPr lang="ru-RU" sz="1100" kern="120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7891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1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горючий природный. Определение состава методом газовой хроматографии с оценкой неопределенности. Часть 2: </a:t>
                      </a: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Расчет неопределенности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Пересмотр 31371.</a:t>
                      </a: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-2008. Гармонизация с</a:t>
                      </a: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ISO 6974-2:2012 (MOD)</a:t>
                      </a:r>
                      <a:endParaRPr lang="ru-RU" sz="110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-201</a:t>
                      </a: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ПК 1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Тема утверждена,</a:t>
                      </a:r>
                      <a:r>
                        <a:rPr lang="ru-RU" sz="1100" kern="1200" baseline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шифр 1.1.052-2.00</a:t>
                      </a:r>
                      <a:r>
                        <a:rPr lang="en-US" sz="1100" kern="1200" baseline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100" kern="1200" baseline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.16</a:t>
                      </a:r>
                      <a:endParaRPr lang="ru-RU" sz="110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7891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1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горючий природный. Определение состава методом газовой хроматографии с оценкой неопределенности. Часть 7: Методика выполнения измерений молярной доли компонентов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Пересмотр 31371.</a:t>
                      </a: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-2008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ru-RU" sz="1100" kern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100" kern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-201</a:t>
                      </a:r>
                      <a:r>
                        <a:rPr lang="ru-RU" sz="1100" kern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ПК 1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Тема утверждена,</a:t>
                      </a:r>
                      <a:r>
                        <a:rPr lang="ru-RU" sz="1100" kern="1200" baseline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шифр 1.1.052-2.00</a:t>
                      </a:r>
                      <a:r>
                        <a:rPr lang="en-US" sz="1100" kern="1200" baseline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100" kern="1200" baseline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.16</a:t>
                      </a:r>
                      <a:endParaRPr lang="ru-RU" sz="1100" kern="120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8920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1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природный топливный компримированный для двигателей внутреннего сгорания. Технические условия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Пересмотр </a:t>
                      </a:r>
                      <a:endParaRPr lang="en-US" sz="110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ГОСТ</a:t>
                      </a: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27577-2000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ru-RU" sz="1100" kern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100" kern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-201</a:t>
                      </a:r>
                      <a:r>
                        <a:rPr lang="ru-RU" sz="1100" kern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ПК 1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Тема утверждена,</a:t>
                      </a:r>
                      <a:r>
                        <a:rPr lang="ru-RU" sz="1100" kern="1200" baseline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шифр 1.1.052-2.005.16</a:t>
                      </a:r>
                      <a:endParaRPr lang="ru-RU" sz="1100" kern="120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5918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1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горючий природный. Определение плотности пикнометрическим методом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Пересмотр  ГОСТ 17310-2002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ru-RU" sz="1100" kern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100" kern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-201</a:t>
                      </a:r>
                      <a:r>
                        <a:rPr lang="ru-RU" sz="1100" kern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ПК 1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Тема утверждена,</a:t>
                      </a: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шифр 1.1.052-2.006.16</a:t>
                      </a:r>
                      <a:endParaRPr lang="ru-RU" sz="110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7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030730" y="227437"/>
            <a:ext cx="7113270" cy="457200"/>
          </a:xfrm>
        </p:spPr>
        <p:txBody>
          <a:bodyPr/>
          <a:lstStyle/>
          <a:p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2400" dirty="0" smtClean="0"/>
              <a:t>Оценка деятельности технических комитетов в 2016 году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0" y="1524211"/>
            <a:ext cx="9144000" cy="52673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sz="2400" dirty="0" smtClean="0"/>
              <a:t>	</a:t>
            </a:r>
            <a:r>
              <a:rPr lang="ru-RU" altLang="ru-RU" sz="2400" dirty="0" smtClean="0"/>
              <a:t>	</a:t>
            </a:r>
            <a:endParaRPr lang="ru-RU" altLang="ru-RU" sz="1800" dirty="0" smtClean="0"/>
          </a:p>
          <a:p>
            <a:endParaRPr lang="ru-RU" altLang="ru-RU" sz="2000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37013A2D-2FE3-40A6-A25C-93306F46226A}" type="slidenum">
              <a:rPr lang="en-US" altLang="ru-RU" sz="2000" smtClean="0"/>
              <a:pPr eaLnBrk="1" hangingPunct="1"/>
              <a:t>2</a:t>
            </a:fld>
            <a:endParaRPr lang="ru-RU" altLang="ru-RU" sz="2000" smtClean="0"/>
          </a:p>
        </p:txBody>
      </p:sp>
      <p:sp>
        <p:nvSpPr>
          <p:cNvPr id="1229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13742" y="6315075"/>
            <a:ext cx="7130258" cy="542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800" dirty="0"/>
              <a:t>Отчет о деятельности ТК </a:t>
            </a:r>
            <a:r>
              <a:rPr lang="ru-RU" sz="1800" dirty="0" smtClean="0"/>
              <a:t>52 </a:t>
            </a:r>
            <a:r>
              <a:rPr lang="ru-RU" sz="1800" dirty="0"/>
              <a:t>«Природный и сжиженный газы» в </a:t>
            </a:r>
            <a:r>
              <a:rPr lang="ru-RU" sz="1800" dirty="0" smtClean="0"/>
              <a:t>2016 </a:t>
            </a:r>
            <a:r>
              <a:rPr lang="ru-RU" sz="1800" dirty="0"/>
              <a:t>г.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31788" y="1309977"/>
            <a:ext cx="8623300" cy="510381"/>
          </a:xfrm>
          <a:prstGeom prst="rect">
            <a:avLst/>
          </a:prstGeom>
          <a:ln w="19050">
            <a:solidFill>
              <a:srgbClr val="0066CC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0485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573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717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6289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861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433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40005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/>
            <a:endParaRPr lang="ru-RU" sz="800" dirty="0" smtClean="0">
              <a:solidFill>
                <a:srgbClr val="003366"/>
              </a:solidFill>
              <a:effectLst/>
            </a:endParaRPr>
          </a:p>
        </p:txBody>
      </p:sp>
      <p:sp>
        <p:nvSpPr>
          <p:cNvPr id="2" name="TextBox 1" title="ОКС (MK (ИСО/ИНФКО МКС) 001-96) 001-2000"/>
          <p:cNvSpPr txBox="1"/>
          <p:nvPr/>
        </p:nvSpPr>
        <p:spPr>
          <a:xfrm>
            <a:off x="771524" y="1140700"/>
            <a:ext cx="7790585" cy="707886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66CC"/>
                </a:solidFill>
              </a:rPr>
              <a:t>ТК «Природный и сжиженный газы» возглавил рейтинг эффективности технических комитетов по стандартизации по итогам 2015 года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31788" y="2133595"/>
            <a:ext cx="8623300" cy="3969493"/>
          </a:xfrm>
          <a:prstGeom prst="rect">
            <a:avLst/>
          </a:prstGeom>
          <a:ln w="19050">
            <a:solidFill>
              <a:srgbClr val="0066CC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0485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573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717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6289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861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433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40005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algn="just"/>
            <a:r>
              <a:rPr lang="ru-RU" sz="1600" dirty="0" smtClean="0">
                <a:solidFill>
                  <a:srgbClr val="003366"/>
                </a:solidFill>
                <a:effectLst/>
              </a:rPr>
              <a:t>Оценка </a:t>
            </a:r>
            <a:r>
              <a:rPr lang="ru-RU" sz="1600" dirty="0">
                <a:solidFill>
                  <a:srgbClr val="003366"/>
                </a:solidFill>
                <a:effectLst/>
              </a:rPr>
              <a:t>эффективности деятельности российских технических комитетов по </a:t>
            </a:r>
            <a:r>
              <a:rPr lang="ru-RU" sz="1600" dirty="0" smtClean="0">
                <a:solidFill>
                  <a:srgbClr val="003366"/>
                </a:solidFill>
                <a:effectLst/>
              </a:rPr>
              <a:t>стандартизации проводилась в </a:t>
            </a:r>
            <a:r>
              <a:rPr lang="ru-RU" sz="1600" dirty="0">
                <a:solidFill>
                  <a:srgbClr val="003366"/>
                </a:solidFill>
                <a:effectLst/>
              </a:rPr>
              <a:t>соответствии с приказом Росстандарта от 02.09.2016 № </a:t>
            </a:r>
            <a:r>
              <a:rPr lang="ru-RU" sz="1600" dirty="0" smtClean="0">
                <a:solidFill>
                  <a:srgbClr val="003366"/>
                </a:solidFill>
                <a:effectLst/>
              </a:rPr>
              <a:t>902</a:t>
            </a:r>
            <a:r>
              <a:rPr lang="ru-RU" sz="1600" dirty="0">
                <a:solidFill>
                  <a:srgbClr val="003366"/>
                </a:solidFill>
                <a:effectLst/>
              </a:rPr>
              <a:t>. </a:t>
            </a:r>
            <a:endParaRPr lang="ru-RU" sz="1600" dirty="0" smtClean="0">
              <a:solidFill>
                <a:srgbClr val="003366"/>
              </a:solidFill>
              <a:effectLst/>
            </a:endParaRPr>
          </a:p>
          <a:p>
            <a:pPr marL="0" indent="0" algn="just"/>
            <a:endParaRPr lang="ru-RU" sz="1600" dirty="0" smtClean="0">
              <a:solidFill>
                <a:srgbClr val="003366"/>
              </a:solidFill>
              <a:effectLst/>
            </a:endParaRPr>
          </a:p>
          <a:p>
            <a:pPr marL="0" indent="0" algn="just"/>
            <a:r>
              <a:rPr lang="ru-RU" sz="1600" dirty="0" smtClean="0">
                <a:solidFill>
                  <a:srgbClr val="003366"/>
                </a:solidFill>
                <a:effectLst/>
              </a:rPr>
              <a:t>Всего оценку эффективности прошли 311 комитетов. </a:t>
            </a:r>
          </a:p>
          <a:p>
            <a:pPr marL="0" indent="0"/>
            <a:endParaRPr lang="ru-RU" sz="1600" dirty="0" smtClean="0">
              <a:solidFill>
                <a:srgbClr val="003366"/>
              </a:solidFill>
              <a:effectLst/>
            </a:endParaRPr>
          </a:p>
          <a:p>
            <a:pPr marL="0" indent="0"/>
            <a:r>
              <a:rPr lang="ru-RU" sz="1600" dirty="0" smtClean="0">
                <a:solidFill>
                  <a:srgbClr val="003366"/>
                </a:solidFill>
                <a:effectLst/>
              </a:rPr>
              <a:t>При </a:t>
            </a:r>
            <a:r>
              <a:rPr lang="ru-RU" sz="1600" dirty="0">
                <a:solidFill>
                  <a:srgbClr val="003366"/>
                </a:solidFill>
                <a:effectLst/>
              </a:rPr>
              <a:t>составлении рейтинга оценивались </a:t>
            </a:r>
            <a:r>
              <a:rPr lang="ru-RU" sz="1600" dirty="0" smtClean="0">
                <a:solidFill>
                  <a:srgbClr val="003366"/>
                </a:solidFill>
                <a:effectLst/>
              </a:rPr>
              <a:t>показатели: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66"/>
                </a:solidFill>
                <a:effectLst/>
              </a:rPr>
              <a:t>деятельность </a:t>
            </a:r>
            <a:r>
              <a:rPr lang="ru-RU" sz="1600" dirty="0">
                <a:solidFill>
                  <a:srgbClr val="003366"/>
                </a:solidFill>
                <a:effectLst/>
              </a:rPr>
              <a:t>ТК по </a:t>
            </a:r>
            <a:r>
              <a:rPr lang="ru-RU" sz="1600" dirty="0" smtClean="0">
                <a:solidFill>
                  <a:srgbClr val="003366"/>
                </a:solidFill>
                <a:effectLst/>
              </a:rPr>
              <a:t>национальной стандартизации,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66"/>
                </a:solidFill>
                <a:effectLst/>
              </a:rPr>
              <a:t>деятельность по межгосударственной стандартизации,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66"/>
                </a:solidFill>
                <a:effectLst/>
              </a:rPr>
              <a:t>деятельность по  международной стандартизации,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66"/>
                </a:solidFill>
                <a:effectLst/>
              </a:rPr>
              <a:t>организованность </a:t>
            </a:r>
            <a:r>
              <a:rPr lang="ru-RU" sz="1600" dirty="0">
                <a:solidFill>
                  <a:srgbClr val="003366"/>
                </a:solidFill>
                <a:effectLst/>
              </a:rPr>
              <a:t>и открытость деятельности </a:t>
            </a:r>
            <a:r>
              <a:rPr lang="ru-RU" sz="1600" dirty="0" smtClean="0">
                <a:solidFill>
                  <a:srgbClr val="003366"/>
                </a:solidFill>
                <a:effectLst/>
              </a:rPr>
              <a:t>ТК. </a:t>
            </a:r>
          </a:p>
          <a:p>
            <a:pPr marL="0" indent="0"/>
            <a:endParaRPr lang="ru-RU" sz="1600" dirty="0" smtClean="0">
              <a:solidFill>
                <a:srgbClr val="003366"/>
              </a:solidFill>
              <a:effectLst/>
            </a:endParaRPr>
          </a:p>
          <a:p>
            <a:pPr marL="0" indent="0"/>
            <a:r>
              <a:rPr lang="ru-RU" sz="1600" dirty="0" smtClean="0">
                <a:solidFill>
                  <a:srgbClr val="003366"/>
                </a:solidFill>
                <a:effectLst/>
              </a:rPr>
              <a:t>Рейтинг </a:t>
            </a:r>
            <a:r>
              <a:rPr lang="ru-RU" sz="1600" dirty="0">
                <a:solidFill>
                  <a:srgbClr val="003366"/>
                </a:solidFill>
                <a:effectLst/>
              </a:rPr>
              <a:t>эффективности технических комитетов опубликован на сайте Федерального агентства по техническому регулированию и метрологии.</a:t>
            </a:r>
          </a:p>
        </p:txBody>
      </p:sp>
    </p:spTree>
    <p:extLst>
      <p:ext uri="{BB962C8B-B14F-4D97-AF65-F5344CB8AC3E}">
        <p14:creationId xmlns:p14="http://schemas.microsoft.com/office/powerpoint/2010/main" val="36304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030400" y="511200"/>
            <a:ext cx="7105650" cy="457200"/>
          </a:xfrm>
        </p:spPr>
        <p:txBody>
          <a:bodyPr/>
          <a:lstStyle/>
          <a:p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2400" dirty="0" smtClean="0"/>
              <a:t>План ТК 52/МТК 52 по стандартизации на 2017 год  </a:t>
            </a: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D5BC5EF9-882C-44DE-A9BD-B3EAE6A747B0}" type="slidenum">
              <a:rPr lang="en-US" altLang="ru-RU" sz="2000" smtClean="0"/>
              <a:pPr eaLnBrk="1" hangingPunct="1"/>
              <a:t>20</a:t>
            </a:fld>
            <a:endParaRPr lang="ru-RU" altLang="ru-RU" sz="2000" dirty="0" smtClean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47552" y="6315075"/>
            <a:ext cx="7196447" cy="542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800" dirty="0"/>
              <a:t>Отчет о деятельности ТК 52/МТК 52 «Природный и сжиженный газы» в </a:t>
            </a:r>
            <a:r>
              <a:rPr lang="ru-RU" sz="1800" dirty="0" smtClean="0"/>
              <a:t>201</a:t>
            </a:r>
            <a:r>
              <a:rPr lang="en-US" sz="1800" dirty="0" smtClean="0"/>
              <a:t>6</a:t>
            </a:r>
            <a:r>
              <a:rPr lang="ru-RU" sz="1800" dirty="0" smtClean="0"/>
              <a:t> </a:t>
            </a:r>
            <a:r>
              <a:rPr lang="ru-RU" sz="1800" dirty="0"/>
              <a:t>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702803"/>
              </p:ext>
            </p:extLst>
          </p:nvPr>
        </p:nvGraphicFramePr>
        <p:xfrm>
          <a:off x="1" y="1092531"/>
          <a:ext cx="9143997" cy="5253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88"/>
                <a:gridCol w="3538219"/>
                <a:gridCol w="1745673"/>
                <a:gridCol w="961901"/>
                <a:gridCol w="771896"/>
                <a:gridCol w="1721920"/>
              </a:tblGrid>
              <a:tr h="561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Наименование стандарта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Разработка / пересмотр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Сроки разработки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Ответст</a:t>
                      </a:r>
                      <a:r>
                        <a:rPr lang="ru-RU" sz="11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ПК</a:t>
                      </a:r>
                      <a:endParaRPr lang="ru-RU" sz="1100" dirty="0" smtClean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</a:tr>
              <a:tr h="64124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1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горючий природный. Расчет метанового числа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Разработка  ГОСТ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-201</a:t>
                      </a: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ПК 1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Тема утверждена,</a:t>
                      </a: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шифр 1.1.052-2.007.16</a:t>
                      </a:r>
                      <a:endParaRPr lang="ru-RU" sz="110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4124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  <a:endParaRPr lang="ru-RU" sz="11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горючий природный. Определение температуры точки росы по воде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Пересмотр </a:t>
                      </a:r>
                      <a:endParaRPr lang="en-US" sz="110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ГОСТ 20060-83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2016-2017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ПК 1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Тема утверждена, шифр 1.1.052-2.009.16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4914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1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горючий природный. Определение температуры точки росы по углеводородам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Пересмотр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ГОСТ 20061-84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2016-2017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ПК 1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Тема утверждена, шифр 1.1.052-2.010.16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4914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</a:t>
                      </a:r>
                      <a:endParaRPr lang="ru-RU" sz="11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Газы горючие природные. Определение общей серы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Пересмотр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ГОСТ 26374-84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2016-2017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ПК 1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Разработана первая редакция</a:t>
                      </a:r>
                    </a:p>
                  </a:txBody>
                  <a:tcPr marL="68580" marR="68580" marT="0" marB="0" anchor="ctr"/>
                </a:tc>
              </a:tr>
              <a:tr h="84914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  <a:endParaRPr lang="ru-RU" sz="11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горючий природный. Определение ртути. </a:t>
                      </a:r>
                      <a:b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Часть 1. Подготовка пробы путем хемосорбции ртути на йоде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Разработка ГОСТ на основе </a:t>
                      </a: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ISO 6978-1:2003</a:t>
                      </a:r>
                      <a:endParaRPr lang="ru-RU" sz="110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2016-2017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ПК 1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Окончательная редакция направлена на рассмотрение в МГС</a:t>
                      </a:r>
                    </a:p>
                  </a:txBody>
                  <a:tcPr marL="68580" marR="68580" marT="0" marB="0" anchor="ctr"/>
                </a:tc>
              </a:tr>
              <a:tr h="8622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</a:t>
                      </a:r>
                      <a:endParaRPr lang="ru-RU" sz="11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горючий природный. Качество. Термины и определения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Разработка</a:t>
                      </a: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ГОСТ Р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2016-2017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ПК 1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Окончательная редакция направлена на  терминологическую экспертизу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06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030400" y="511200"/>
            <a:ext cx="7105650" cy="457200"/>
          </a:xfrm>
        </p:spPr>
        <p:txBody>
          <a:bodyPr/>
          <a:lstStyle/>
          <a:p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>План ТК 52/МТК 52 по стандартизации на 2017 год  </a:t>
            </a: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D5BC5EF9-882C-44DE-A9BD-B3EAE6A747B0}" type="slidenum">
              <a:rPr lang="en-US" altLang="ru-RU" sz="2000" smtClean="0"/>
              <a:pPr eaLnBrk="1" hangingPunct="1"/>
              <a:t>21</a:t>
            </a:fld>
            <a:endParaRPr lang="ru-RU" altLang="ru-RU" sz="2000" dirty="0" smtClean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47552" y="6315075"/>
            <a:ext cx="7196447" cy="542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800" dirty="0"/>
              <a:t>Отчет о деятельности ТК 52/МТК 52 «Природный и сжиженный газы» в </a:t>
            </a:r>
            <a:r>
              <a:rPr lang="ru-RU" sz="1800" dirty="0" smtClean="0"/>
              <a:t>201</a:t>
            </a:r>
            <a:r>
              <a:rPr lang="en-US" sz="1800" dirty="0" smtClean="0"/>
              <a:t>6 </a:t>
            </a:r>
            <a:r>
              <a:rPr lang="ru-RU" sz="1800" dirty="0" smtClean="0"/>
              <a:t>г</a:t>
            </a:r>
            <a:r>
              <a:rPr lang="ru-RU" sz="1800" dirty="0"/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544419"/>
              </p:ext>
            </p:extLst>
          </p:nvPr>
        </p:nvGraphicFramePr>
        <p:xfrm>
          <a:off x="1" y="1092529"/>
          <a:ext cx="9143997" cy="5240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88"/>
                <a:gridCol w="3787601"/>
                <a:gridCol w="1436914"/>
                <a:gridCol w="973777"/>
                <a:gridCol w="843148"/>
                <a:gridCol w="1698169"/>
              </a:tblGrid>
              <a:tr h="510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Наименование стандарта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Разработка / пересмотр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Сроки разработки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Ответств</a:t>
                      </a:r>
                      <a:r>
                        <a:rPr lang="ru-RU" sz="11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ПК</a:t>
                      </a:r>
                      <a:endParaRPr lang="ru-RU" sz="1100" dirty="0" smtClean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</a:tr>
              <a:tr h="66518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</a:t>
                      </a:r>
                      <a:endParaRPr lang="ru-RU" sz="11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Пентаны. Метод определения углеводородного состава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Пересмотр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24676-81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2016-2017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ПК 2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Окончательная  редакция направлена</a:t>
                      </a: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на голосование 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6518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</a:t>
                      </a:r>
                      <a:endParaRPr lang="ru-RU" sz="11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Газы углеводородные сжиженные. Метод обнаружения сероводорода и меркаптановой серы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Пересмотр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ГОСТ 22985-90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2016-2017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ПК 2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Окончательная  редакция направлена</a:t>
                      </a: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на голосование 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6518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</a:t>
                      </a:r>
                      <a:endParaRPr lang="ru-RU" sz="11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Газоконденсатная смесь. Часть 1. Газ сепарации. Определение компонентного состава методом газовой хроматографии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Разработка ГОСТ Р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ПК 1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Окончательная  редакция направлена</a:t>
                      </a: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на издательское редактирование и утверждение в Росстандарт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108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</a:t>
                      </a:r>
                      <a:endParaRPr lang="ru-RU" sz="11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Газоконденсатная смесь. Часть 2. Конденсат газовый нестабильный. Определение компонентно-фракционного состава методом газовой хроматографии с предварительным разгазированием пробы.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Разработка ГОСТ Р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ПК 1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108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</a:t>
                      </a:r>
                      <a:endParaRPr lang="ru-RU" sz="11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Газоконденсатная смесь. Часть 3. Конденсат газовый нестабильный. Определение компонентно-фракционного состава методом газовой хроматографии без  предварительного разгазирования пробы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Разработка ГОСТ Р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ПК 1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1663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</a:t>
                      </a:r>
                      <a:endParaRPr lang="ru-RU" sz="11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Газоконденсатная смесь. Часть 4. Расчет компонентно-фракционного состава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Разработка ГОСТ Р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ПК 1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2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030400" y="511200"/>
            <a:ext cx="7105650" cy="457200"/>
          </a:xfrm>
        </p:spPr>
        <p:txBody>
          <a:bodyPr/>
          <a:lstStyle/>
          <a:p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>План ТК 52/МТК 52 по стандартизации на 2017 год  </a:t>
            </a: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D5BC5EF9-882C-44DE-A9BD-B3EAE6A747B0}" type="slidenum">
              <a:rPr lang="en-US" altLang="ru-RU" sz="2000" smtClean="0"/>
              <a:pPr eaLnBrk="1" hangingPunct="1"/>
              <a:t>22</a:t>
            </a:fld>
            <a:endParaRPr lang="ru-RU" altLang="ru-RU" sz="2000" dirty="0" smtClean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47552" y="6315075"/>
            <a:ext cx="7196447" cy="542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800" dirty="0"/>
              <a:t>Отчет о деятельности ТК 52/МТК 52 «Природный и сжиженный газы» в </a:t>
            </a:r>
            <a:r>
              <a:rPr lang="ru-RU" sz="1800" dirty="0" smtClean="0"/>
              <a:t>201</a:t>
            </a:r>
            <a:r>
              <a:rPr lang="en-US" sz="1800" dirty="0" smtClean="0"/>
              <a:t>6</a:t>
            </a:r>
            <a:r>
              <a:rPr lang="ru-RU" sz="1800" dirty="0" smtClean="0"/>
              <a:t> </a:t>
            </a:r>
            <a:r>
              <a:rPr lang="ru-RU" sz="1800" dirty="0"/>
              <a:t>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903747"/>
              </p:ext>
            </p:extLst>
          </p:nvPr>
        </p:nvGraphicFramePr>
        <p:xfrm>
          <a:off x="1" y="1092529"/>
          <a:ext cx="9143997" cy="5253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88"/>
                <a:gridCol w="3787601"/>
                <a:gridCol w="1436914"/>
                <a:gridCol w="973777"/>
                <a:gridCol w="843148"/>
                <a:gridCol w="1698169"/>
              </a:tblGrid>
              <a:tr h="596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Наименование стандарта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Разработка / пересмотр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Сроки разработки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Ответств</a:t>
                      </a:r>
                      <a:r>
                        <a:rPr lang="ru-RU" sz="11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ПК</a:t>
                      </a:r>
                      <a:endParaRPr lang="ru-RU" sz="1100" dirty="0" smtClean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</a:tr>
              <a:tr h="112604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</a:t>
                      </a:r>
                      <a:endParaRPr lang="ru-RU" sz="11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горючий природный, используемый в качестве моторного топлива. Термины</a:t>
                      </a: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и определения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Разработка ГОСТ 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2016-2017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ПК 1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Окончательная редакция направлена на  терминологическую экспертизу</a:t>
                      </a:r>
                    </a:p>
                  </a:txBody>
                  <a:tcPr marL="68580" marR="68580" marT="0" marB="0" anchor="ctr"/>
                </a:tc>
              </a:tr>
              <a:tr h="112604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</a:t>
                      </a:r>
                      <a:endParaRPr lang="ru-RU" sz="11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нефтяной попутный. Определение состава методом газовой хроматографии. Часть 1. Методика определения углеводородов С1-С8+ и неорганических газов с использованием пламенно-ионизационного детектора и детектора по теплопроводности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Разработка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ГОСТ Р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2017-2018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ПК 1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Тема утверждена, шифр 1.1.052-1.001.17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12604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21</a:t>
                      </a:r>
                      <a:endParaRPr lang="ru-RU" sz="11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нефтяной попутный. Определение состава методом газовой хроматографии. Часть 2. Методика определения серосодержащих соединений с использованием пламенно-фотометрического детектора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Разработка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ГОСТ Р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2017-2018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ПК 1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Тема утверждена, шифр 1.1.052-1.002.17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0352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</a:t>
                      </a:r>
                      <a:endParaRPr lang="ru-RU" sz="11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Газы углеводородные сжиженные для автомобильного транспорта. Технические условия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Пересмотр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ГОСТ 27578-87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2017-2018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ПК 2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Тема утверждена, шифр 1.1.052-1.003.17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7562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23</a:t>
                      </a:r>
                      <a:endParaRPr lang="ru-RU" sz="11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Газы углеводородные сжиженные. Метод определения углеводородного состава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Пересмотр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ГОСТ 10679-76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2017-2018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ПК 2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Тема утверждена, шифр 1.1.052-1.004.17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08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030400" y="511200"/>
            <a:ext cx="7105650" cy="457200"/>
          </a:xfrm>
        </p:spPr>
        <p:txBody>
          <a:bodyPr/>
          <a:lstStyle/>
          <a:p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>План ТК 52/МТК 52 по стандартизации на 2017 год  </a:t>
            </a: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D5BC5EF9-882C-44DE-A9BD-B3EAE6A747B0}" type="slidenum">
              <a:rPr lang="en-US" altLang="ru-RU" sz="2000" smtClean="0"/>
              <a:pPr eaLnBrk="1" hangingPunct="1"/>
              <a:t>23</a:t>
            </a:fld>
            <a:endParaRPr lang="ru-RU" altLang="ru-RU" sz="2000" dirty="0" smtClean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47552" y="6315075"/>
            <a:ext cx="7196447" cy="542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800" dirty="0"/>
              <a:t>Отчет о деятельности ТК 52/МТК 52 «Природный и сжиженный газы» в </a:t>
            </a:r>
            <a:r>
              <a:rPr lang="ru-RU" sz="1800" dirty="0" smtClean="0"/>
              <a:t>201</a:t>
            </a:r>
            <a:r>
              <a:rPr lang="en-US" sz="1800" dirty="0" smtClean="0"/>
              <a:t>6 </a:t>
            </a:r>
            <a:r>
              <a:rPr lang="ru-RU" sz="1800" dirty="0" smtClean="0"/>
              <a:t>г</a:t>
            </a:r>
            <a:r>
              <a:rPr lang="ru-RU" sz="1800" dirty="0"/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415207"/>
              </p:ext>
            </p:extLst>
          </p:nvPr>
        </p:nvGraphicFramePr>
        <p:xfrm>
          <a:off x="1" y="1064522"/>
          <a:ext cx="9143997" cy="5336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88"/>
                <a:gridCol w="3787601"/>
                <a:gridCol w="1436914"/>
                <a:gridCol w="973777"/>
                <a:gridCol w="843148"/>
                <a:gridCol w="1698169"/>
              </a:tblGrid>
              <a:tr h="710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Наименование стандарта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Разработка / пересмотр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Сроки разработки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Ответств</a:t>
                      </a:r>
                      <a:r>
                        <a:rPr lang="ru-RU" sz="11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ПК</a:t>
                      </a:r>
                      <a:endParaRPr lang="ru-RU" sz="1100" dirty="0" smtClean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</a:tr>
              <a:tr h="92523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</a:t>
                      </a:r>
                      <a:endParaRPr lang="ru-RU" sz="11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Газы углеводородные сжиженные топливные для коммунально-бытового потребления. Технические условия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Пересмотр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ГОСТ 20448-90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2017-2018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ПК 2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Тема утверждена, шифр 1.1.052-1.005.17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92523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</a:t>
                      </a:r>
                      <a:endParaRPr lang="ru-RU" sz="11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Газы углеводородные сжиженные. Метод определения давления насыщенных паров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Разработка ГОСТ на базе </a:t>
                      </a:r>
                      <a:b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ГОСТ Р 50994-96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2017-2018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ПК 2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Тема утверждена, шифр 1.1.052-1.006.17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92523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26</a:t>
                      </a:r>
                      <a:endParaRPr lang="ru-RU" sz="11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Газы углеводородные сжиженные. Метод отбора проб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Пересмотр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ГОСТ 14921-78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2017-2018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ПК 2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Тема утверждена, шифр 1.1.052-1.007.17</a:t>
                      </a:r>
                    </a:p>
                  </a:txBody>
                  <a:tcPr marL="68580" marR="68580" marT="0" marB="0" anchor="ctr"/>
                </a:tc>
              </a:tr>
              <a:tr h="92523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</a:t>
                      </a:r>
                      <a:endParaRPr lang="ru-RU" sz="11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Газы углеводородные сжиженные. Расчетный метод определения плотности и давления насыщенных паров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Пересмотр </a:t>
                      </a:r>
                      <a:b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ГОСТ 28656-90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2017-2018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ПК 2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Тема утверждена, шифр 1.1.052-1.008.17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92523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28</a:t>
                      </a:r>
                      <a:endParaRPr lang="ru-RU" sz="11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горючий природный. Определение ртути. </a:t>
                      </a:r>
                      <a:b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Часть 2. Подготовка пробы путем амальгамирования сплава золото/ платина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Разработка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ГОСТ на основе </a:t>
                      </a: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ISO 6978-1:2003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2017-2018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ПК 1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Тема утверждена, шифр 1.1.052-1.009.17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84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1A4C5-148F-49DE-B960-D4A5475FE6E5}" type="slidenum">
              <a:rPr lang="en-US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3180" y="6362700"/>
            <a:ext cx="7160820" cy="476250"/>
          </a:xfrm>
        </p:spPr>
        <p:txBody>
          <a:bodyPr/>
          <a:lstStyle/>
          <a:p>
            <a:pPr algn="ctr">
              <a:defRPr/>
            </a:pPr>
            <a:r>
              <a:rPr lang="ru-RU" sz="1800" dirty="0"/>
              <a:t>Отчет о деятельности ТК 52/МТК 52 «Природный и сжиженный газы» в </a:t>
            </a:r>
            <a:r>
              <a:rPr lang="ru-RU" sz="1800" dirty="0" smtClean="0"/>
              <a:t>201</a:t>
            </a:r>
            <a:r>
              <a:rPr lang="en-US" sz="1800" dirty="0" smtClean="0"/>
              <a:t>6</a:t>
            </a:r>
            <a:r>
              <a:rPr lang="ru-RU" sz="1800" dirty="0" smtClean="0"/>
              <a:t> </a:t>
            </a:r>
            <a:r>
              <a:rPr lang="ru-RU" sz="1800" dirty="0"/>
              <a:t>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5631" y="3031660"/>
            <a:ext cx="654924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ts val="600"/>
              </a:spcBef>
              <a:spcAft>
                <a:spcPts val="600"/>
              </a:spcAft>
            </a:pPr>
            <a:endParaRPr lang="ru-RU" sz="1400" b="1" kern="0" dirty="0" smtClean="0">
              <a:solidFill>
                <a:srgbClr val="002060"/>
              </a:solidFill>
              <a:latin typeface="Arial Narrow"/>
            </a:endParaRPr>
          </a:p>
          <a:p>
            <a:pPr lvl="0" eaLnBrk="0" hangingPunct="0">
              <a:spcBef>
                <a:spcPts val="600"/>
              </a:spcBef>
              <a:spcAft>
                <a:spcPts val="600"/>
              </a:spcAft>
            </a:pPr>
            <a:endParaRPr lang="ru-RU" sz="1400" b="1" kern="0" dirty="0" smtClean="0">
              <a:solidFill>
                <a:srgbClr val="002060"/>
              </a:solidFill>
              <a:latin typeface="Arial Narrow"/>
            </a:endParaRPr>
          </a:p>
          <a:p>
            <a:pPr lvl="0" eaLnBrk="0" hangingPunct="0">
              <a:spcBef>
                <a:spcPts val="600"/>
              </a:spcBef>
              <a:spcAft>
                <a:spcPts val="600"/>
              </a:spcAft>
            </a:pPr>
            <a:endParaRPr lang="ru-RU" sz="1400" b="1" kern="0" dirty="0">
              <a:solidFill>
                <a:srgbClr val="002060"/>
              </a:solidFill>
              <a:latin typeface="Arial Narrow"/>
            </a:endParaRPr>
          </a:p>
          <a:p>
            <a:pPr lvl="0" eaLnBrk="0" hangingPunct="0">
              <a:spcBef>
                <a:spcPts val="600"/>
              </a:spcBef>
              <a:spcAft>
                <a:spcPts val="600"/>
              </a:spcAft>
            </a:pPr>
            <a:endParaRPr lang="ru-RU" sz="1400" b="1" kern="0" dirty="0" smtClean="0">
              <a:solidFill>
                <a:srgbClr val="002060"/>
              </a:solidFill>
              <a:latin typeface="Arial Narrow"/>
            </a:endParaRPr>
          </a:p>
          <a:p>
            <a:pPr lvl="0" eaLnBrk="0" hangingPunct="0">
              <a:spcBef>
                <a:spcPts val="600"/>
              </a:spcBef>
              <a:spcAft>
                <a:spcPts val="600"/>
              </a:spcAft>
            </a:pPr>
            <a:endParaRPr lang="ru-RU" sz="1400" b="1" kern="0" dirty="0">
              <a:solidFill>
                <a:srgbClr val="002060"/>
              </a:solidFill>
              <a:latin typeface="Arial Narrow"/>
            </a:endParaRPr>
          </a:p>
          <a:p>
            <a:pPr lvl="0" eaLnBrk="0" hangingPunct="0">
              <a:spcBef>
                <a:spcPts val="600"/>
              </a:spcBef>
              <a:spcAft>
                <a:spcPts val="600"/>
              </a:spcAft>
            </a:pPr>
            <a:r>
              <a:rPr lang="ru-RU" sz="1400" kern="0" dirty="0" smtClean="0">
                <a:solidFill>
                  <a:srgbClr val="002060"/>
                </a:solidFill>
                <a:latin typeface="Arial Narrow"/>
              </a:rPr>
              <a:t>.</a:t>
            </a:r>
            <a:endParaRPr lang="ru-RU" sz="1400" kern="0" dirty="0">
              <a:solidFill>
                <a:srgbClr val="002060"/>
              </a:solidFill>
              <a:latin typeface="Arial Narrow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006600" y="320634"/>
            <a:ext cx="7137400" cy="689016"/>
          </a:xfrm>
        </p:spPr>
        <p:txBody>
          <a:bodyPr/>
          <a:lstStyle/>
          <a:p>
            <a:r>
              <a:rPr lang="ru-RU" sz="2400" dirty="0"/>
              <a:t>МТК 52 Природный и сжиженные газы</a:t>
            </a:r>
            <a:endParaRPr lang="ru-RU" altLang="ru-RU" sz="2400" b="1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31788" y="1356143"/>
            <a:ext cx="8623300" cy="4640895"/>
          </a:xfrm>
          <a:prstGeom prst="rect">
            <a:avLst/>
          </a:prstGeom>
          <a:ln w="9525">
            <a:solidFill>
              <a:srgbClr val="0066CC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0485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573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Blip>
                <a:blip r:embed="rId2"/>
              </a:buBlip>
              <a:defRPr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2"/>
              </a:buBlip>
              <a:defRPr sz="1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717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2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6289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2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861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2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433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2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40005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2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/>
            <a:endParaRPr lang="ru-RU" sz="800" dirty="0" smtClean="0">
              <a:solidFill>
                <a:srgbClr val="003366"/>
              </a:solidFill>
              <a:effectLst/>
            </a:endParaRPr>
          </a:p>
          <a:p>
            <a:pPr marL="0" indent="0"/>
            <a:r>
              <a:rPr lang="ru-RU" sz="1600" dirty="0" smtClean="0">
                <a:solidFill>
                  <a:srgbClr val="003366"/>
                </a:solidFill>
                <a:effectLst/>
              </a:rPr>
              <a:t>МТК 52 действует на основе  российского национального комитета ТК 52, </a:t>
            </a:r>
          </a:p>
          <a:p>
            <a:pPr marL="0" indent="0"/>
            <a:r>
              <a:rPr lang="ru-RU" sz="1600" dirty="0" smtClean="0">
                <a:solidFill>
                  <a:srgbClr val="003366"/>
                </a:solidFill>
                <a:effectLst/>
              </a:rPr>
              <a:t>базовая организация – ООО «Газпром ВНИИГАЗ». </a:t>
            </a:r>
          </a:p>
          <a:p>
            <a:pPr marL="0" indent="0"/>
            <a:endParaRPr lang="ru-RU" sz="1600" dirty="0" smtClean="0">
              <a:solidFill>
                <a:srgbClr val="003366"/>
              </a:solidFill>
              <a:effectLst/>
            </a:endParaRPr>
          </a:p>
          <a:p>
            <a:pPr marL="0" indent="0"/>
            <a:r>
              <a:rPr lang="ru-RU" sz="1600" dirty="0" smtClean="0">
                <a:solidFill>
                  <a:srgbClr val="003366"/>
                </a:solidFill>
                <a:effectLst/>
              </a:rPr>
              <a:t>В </a:t>
            </a:r>
            <a:r>
              <a:rPr lang="ru-RU" sz="1600" dirty="0">
                <a:solidFill>
                  <a:srgbClr val="003366"/>
                </a:solidFill>
                <a:effectLst/>
              </a:rPr>
              <a:t>состав МТК 52 входит 9 стран СНГ: </a:t>
            </a:r>
          </a:p>
          <a:p>
            <a:pPr marL="0" indent="0"/>
            <a:r>
              <a:rPr lang="ru-RU" sz="1600" dirty="0">
                <a:solidFill>
                  <a:srgbClr val="003366"/>
                </a:solidFill>
                <a:effectLst/>
              </a:rPr>
              <a:t>6 – в статусе «активный участник»;  3 – в статусе «наблюдатель»</a:t>
            </a:r>
          </a:p>
          <a:p>
            <a:pPr marL="0" indent="0"/>
            <a:endParaRPr lang="ru-RU" sz="1600" dirty="0" smtClean="0">
              <a:solidFill>
                <a:srgbClr val="003366"/>
              </a:solidFill>
              <a:effectLst/>
            </a:endParaRPr>
          </a:p>
          <a:p>
            <a:pPr marL="0" indent="0"/>
            <a:r>
              <a:rPr lang="ru-RU" sz="1600" dirty="0" smtClean="0">
                <a:solidFill>
                  <a:srgbClr val="003366"/>
                </a:solidFill>
                <a:effectLst/>
              </a:rPr>
              <a:t>Председатель –</a:t>
            </a:r>
            <a:r>
              <a:rPr lang="ru-RU" sz="1600" b="0" dirty="0" smtClean="0">
                <a:solidFill>
                  <a:srgbClr val="003366"/>
                </a:solidFill>
                <a:effectLst/>
              </a:rPr>
              <a:t>Д. В. </a:t>
            </a:r>
            <a:r>
              <a:rPr lang="ru-RU" sz="1600" b="0" dirty="0">
                <a:solidFill>
                  <a:srgbClr val="003366"/>
                </a:solidFill>
                <a:effectLst/>
              </a:rPr>
              <a:t>Сверчков,  начальник Управления ПАО «Газпром»,</a:t>
            </a:r>
          </a:p>
          <a:p>
            <a:pPr marL="0" indent="0"/>
            <a:r>
              <a:rPr lang="ru-RU" sz="1600" dirty="0">
                <a:solidFill>
                  <a:srgbClr val="003366"/>
                </a:solidFill>
                <a:effectLst/>
              </a:rPr>
              <a:t>Ответственный секретарь – </a:t>
            </a:r>
            <a:r>
              <a:rPr lang="ru-RU" sz="1600" b="0" dirty="0" smtClean="0">
                <a:solidFill>
                  <a:srgbClr val="003366"/>
                </a:solidFill>
                <a:effectLst/>
              </a:rPr>
              <a:t>З. М. Юсупова, зам. </a:t>
            </a:r>
            <a:r>
              <a:rPr lang="ru-RU" sz="1600" b="0" dirty="0">
                <a:solidFill>
                  <a:srgbClr val="003366"/>
                </a:solidFill>
                <a:effectLst/>
              </a:rPr>
              <a:t>начальника лаборатории </a:t>
            </a:r>
            <a:r>
              <a:rPr lang="ru-RU" sz="1600" b="0" dirty="0" smtClean="0">
                <a:solidFill>
                  <a:srgbClr val="003366"/>
                </a:solidFill>
                <a:effectLst/>
              </a:rPr>
              <a:t>ООО </a:t>
            </a:r>
            <a:r>
              <a:rPr lang="ru-RU" sz="1600" b="0" dirty="0">
                <a:solidFill>
                  <a:srgbClr val="003366"/>
                </a:solidFill>
                <a:effectLst/>
              </a:rPr>
              <a:t>«Газпром ВНИИГАЗ</a:t>
            </a:r>
            <a:r>
              <a:rPr lang="ru-RU" sz="1600" b="0" dirty="0" smtClean="0">
                <a:solidFill>
                  <a:srgbClr val="003366"/>
                </a:solidFill>
                <a:effectLst/>
              </a:rPr>
              <a:t>».</a:t>
            </a:r>
          </a:p>
          <a:p>
            <a:pPr marL="0" indent="0"/>
            <a:endParaRPr lang="ru-RU" sz="1600" b="0" dirty="0" smtClean="0">
              <a:solidFill>
                <a:srgbClr val="003366"/>
              </a:solidFill>
              <a:effectLst/>
            </a:endParaRPr>
          </a:p>
          <a:p>
            <a:pPr marL="0" indent="0"/>
            <a:r>
              <a:rPr lang="ru-RU" sz="1600" dirty="0" smtClean="0">
                <a:solidFill>
                  <a:srgbClr val="003366"/>
                </a:solidFill>
                <a:effectLst/>
              </a:rPr>
              <a:t>Секретариат: </a:t>
            </a:r>
            <a:r>
              <a:rPr lang="ru-RU" sz="1600" b="0" dirty="0">
                <a:solidFill>
                  <a:srgbClr val="003366"/>
                </a:solidFill>
                <a:effectLst/>
              </a:rPr>
              <a:t>ООО «Газпром ВНИИГАЗ», Московская область, п. Развилка;    </a:t>
            </a:r>
            <a:endParaRPr lang="ru-RU" sz="1600" b="0" dirty="0" smtClean="0">
              <a:solidFill>
                <a:srgbClr val="003366"/>
              </a:solidFill>
              <a:effectLst/>
            </a:endParaRPr>
          </a:p>
          <a:p>
            <a:pPr marL="0" indent="0"/>
            <a:r>
              <a:rPr lang="ru-RU" sz="1600" b="0" dirty="0" smtClean="0">
                <a:solidFill>
                  <a:srgbClr val="003366"/>
                </a:solidFill>
                <a:effectLst/>
              </a:rPr>
              <a:t>тел</a:t>
            </a:r>
            <a:r>
              <a:rPr lang="ru-RU" sz="1600" b="0" dirty="0">
                <a:solidFill>
                  <a:srgbClr val="003366"/>
                </a:solidFill>
                <a:effectLst/>
              </a:rPr>
              <a:t>.: (498) 657-49-39, (498) 657-47-83; факс: (498) 657-96-05; </a:t>
            </a:r>
            <a:endParaRPr lang="ru-RU" sz="1600" b="0" dirty="0" smtClean="0">
              <a:solidFill>
                <a:srgbClr val="003366"/>
              </a:solidFill>
              <a:effectLst/>
            </a:endParaRPr>
          </a:p>
          <a:p>
            <a:pPr marL="0" indent="0"/>
            <a:r>
              <a:rPr lang="ru-RU" sz="1600" b="0" dirty="0" err="1" smtClean="0">
                <a:solidFill>
                  <a:srgbClr val="003366"/>
                </a:solidFill>
                <a:effectLst/>
              </a:rPr>
              <a:t>EMail</a:t>
            </a:r>
            <a:r>
              <a:rPr lang="ru-RU" sz="1600" b="0" dirty="0">
                <a:solidFill>
                  <a:srgbClr val="003366"/>
                </a:solidFill>
                <a:effectLst/>
              </a:rPr>
              <a:t>:  tk52@vniigaz.gazprom.ru, </a:t>
            </a:r>
            <a:r>
              <a:rPr lang="ru-RU" sz="1600" dirty="0">
                <a:solidFill>
                  <a:srgbClr val="003366"/>
                </a:solidFill>
                <a:effectLst/>
              </a:rPr>
              <a:t>сайт: </a:t>
            </a:r>
            <a:r>
              <a:rPr lang="ru-RU" sz="1600" dirty="0" err="1" smtClean="0">
                <a:solidFill>
                  <a:srgbClr val="003366"/>
                </a:solidFill>
                <a:effectLst/>
                <a:hlinkClick r:id="rId3"/>
              </a:rPr>
              <a:t>www</a:t>
            </a:r>
            <a:r>
              <a:rPr lang="ru-RU" sz="1600" dirty="0" smtClean="0">
                <a:solidFill>
                  <a:srgbClr val="003366"/>
                </a:solidFill>
                <a:effectLst/>
                <a:hlinkClick r:id="rId3"/>
              </a:rPr>
              <a:t>.</a:t>
            </a:r>
            <a:r>
              <a:rPr lang="en-US" sz="1600" dirty="0" smtClean="0">
                <a:solidFill>
                  <a:srgbClr val="003366"/>
                </a:solidFill>
                <a:effectLst/>
                <a:hlinkClick r:id="rId3"/>
              </a:rPr>
              <a:t>m</a:t>
            </a:r>
            <a:r>
              <a:rPr lang="ru-RU" sz="1600" dirty="0" smtClean="0">
                <a:solidFill>
                  <a:srgbClr val="003366"/>
                </a:solidFill>
                <a:effectLst/>
                <a:hlinkClick r:id="rId3"/>
              </a:rPr>
              <a:t>tk-52.ru</a:t>
            </a:r>
            <a:r>
              <a:rPr lang="ru-RU" sz="1600" b="0" dirty="0" smtClean="0">
                <a:solidFill>
                  <a:srgbClr val="003366"/>
                </a:solidFill>
                <a:effectLst/>
              </a:rPr>
              <a:t>.</a:t>
            </a:r>
            <a:r>
              <a:rPr lang="en-US" sz="1600" b="0" dirty="0" smtClean="0">
                <a:solidFill>
                  <a:srgbClr val="003366"/>
                </a:solidFill>
                <a:effectLst/>
              </a:rPr>
              <a:t> </a:t>
            </a:r>
            <a:endParaRPr lang="ru-RU" sz="1600" b="0" dirty="0">
              <a:solidFill>
                <a:srgbClr val="003366"/>
              </a:solidFill>
              <a:effectLst/>
            </a:endParaRPr>
          </a:p>
          <a:p>
            <a:pPr marL="0" indent="0"/>
            <a:r>
              <a:rPr lang="ru-RU" sz="1600" b="0" dirty="0" smtClean="0">
                <a:solidFill>
                  <a:srgbClr val="003366"/>
                </a:solidFill>
                <a:effectLst/>
              </a:rPr>
              <a:t> </a:t>
            </a:r>
          </a:p>
          <a:p>
            <a:pPr marL="0" indent="0"/>
            <a:r>
              <a:rPr lang="ru-RU" sz="1600" b="0" dirty="0" smtClean="0">
                <a:solidFill>
                  <a:srgbClr val="003366"/>
                </a:solidFill>
                <a:effectLst/>
              </a:rPr>
              <a:t>Действует страница МТК 52 «Природный и сжиженные газы» на сайте МГС. </a:t>
            </a:r>
            <a:endParaRPr lang="ru-RU" sz="1600" b="0" dirty="0">
              <a:solidFill>
                <a:srgbClr val="0033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4548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030400" y="511200"/>
            <a:ext cx="7093890" cy="457200"/>
          </a:xfrm>
        </p:spPr>
        <p:txBody>
          <a:bodyPr/>
          <a:lstStyle/>
          <a:p>
            <a:r>
              <a:rPr lang="ru-RU" sz="2400" dirty="0" smtClean="0"/>
              <a:t>Состав МТК 52 «Природный и сжиженные газы»</a:t>
            </a:r>
            <a:endParaRPr lang="ru-RU" altLang="ru-RU" sz="2400" dirty="0" smtClean="0"/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D5BC5EF9-882C-44DE-A9BD-B3EAE6A747B0}" type="slidenum">
              <a:rPr lang="en-US" altLang="ru-RU" sz="2000" smtClean="0"/>
              <a:pPr eaLnBrk="1" hangingPunct="1"/>
              <a:t>25</a:t>
            </a:fld>
            <a:endParaRPr lang="ru-RU" altLang="ru-RU" sz="2000" smtClean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1200" y="6315075"/>
            <a:ext cx="6932613" cy="542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800" dirty="0"/>
              <a:t>Отчет о деятельности ТК 52/МТК 52 «Природный и сжиженный газы» в </a:t>
            </a:r>
            <a:r>
              <a:rPr lang="ru-RU" sz="1800" dirty="0" smtClean="0"/>
              <a:t>201</a:t>
            </a:r>
            <a:r>
              <a:rPr lang="en-US" sz="1800" dirty="0" smtClean="0"/>
              <a:t>6</a:t>
            </a:r>
            <a:r>
              <a:rPr lang="ru-RU" sz="1800" dirty="0" smtClean="0"/>
              <a:t> </a:t>
            </a:r>
            <a:r>
              <a:rPr lang="ru-RU" sz="1800" dirty="0"/>
              <a:t>г.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405751"/>
              </p:ext>
            </p:extLst>
          </p:nvPr>
        </p:nvGraphicFramePr>
        <p:xfrm>
          <a:off x="1" y="1092529"/>
          <a:ext cx="9143999" cy="5226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4981"/>
                <a:gridCol w="3853179"/>
                <a:gridCol w="3725839"/>
              </a:tblGrid>
              <a:tr h="405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Государство</a:t>
                      </a:r>
                      <a:endParaRPr lang="ru-RU" sz="14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Полномочный представитель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359860">
                <a:tc gridSpan="2">
                  <a:txBody>
                    <a:bodyPr/>
                    <a:lstStyle/>
                    <a:p>
                      <a:r>
                        <a:rPr lang="ru-RU" sz="1600" b="1" i="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Государства - </a:t>
                      </a:r>
                      <a:r>
                        <a:rPr lang="ru-RU" sz="1600" b="1" i="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члены МТК 52</a:t>
                      </a:r>
                      <a:endParaRPr lang="ru-RU" sz="1600" b="1" i="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13599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Российская Федерация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Федеральное агентство по техническому регулированию и метрологии Российской Федерации;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ТК 52 «Природный и сжиженные газы»;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ООО «Газпром ВНИИГАЗ» </a:t>
                      </a:r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(базовая организация)</a:t>
                      </a:r>
                    </a:p>
                  </a:txBody>
                  <a:tcPr marL="68580" marR="68580" marT="72000" marB="7200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Республика Армения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Министерство экономики Республики Армения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ЗАО «Газпром Армения»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Григорян </a:t>
                      </a:r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Геворг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Хачатурович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ru-RU" sz="1200" b="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Главный специалист ЗАО «Газпром Армения"</a:t>
                      </a:r>
                      <a:endParaRPr lang="ru-RU" sz="1200" b="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77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Республика Беларусь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Госстандарт Республики Беларусь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ОАО «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Белтрансгаз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»</a:t>
                      </a:r>
                      <a:endParaRPr lang="ru-RU" sz="12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solidFill>
                            <a:srgbClr val="110E5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Генис</a:t>
                      </a:r>
                      <a:r>
                        <a:rPr lang="ru-RU" sz="1200" b="0" dirty="0" smtClean="0">
                          <a:solidFill>
                            <a:srgbClr val="110E5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Андрей Станиславович, начальник центральной химико-аналитической лаборатории-главный химик ОАО «</a:t>
                      </a:r>
                      <a:r>
                        <a:rPr lang="ru-RU" sz="1200" b="0" dirty="0" err="1" smtClean="0">
                          <a:solidFill>
                            <a:srgbClr val="110E5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Белтрансгаз</a:t>
                      </a:r>
                      <a:r>
                        <a:rPr lang="ru-RU" sz="1200" b="0" dirty="0" smtClean="0">
                          <a:solidFill>
                            <a:srgbClr val="110E5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»;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err="1" smtClean="0">
                          <a:solidFill>
                            <a:srgbClr val="110E5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Жмуровская</a:t>
                      </a:r>
                      <a:r>
                        <a:rPr lang="ru-RU" sz="1200" b="0" kern="1200" dirty="0" smtClean="0">
                          <a:solidFill>
                            <a:srgbClr val="110E5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Елена Константиновна,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110E5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инженер отдела стандартизации </a:t>
                      </a:r>
                      <a:r>
                        <a:rPr lang="ru-RU" sz="1200" b="0" dirty="0" smtClean="0">
                          <a:solidFill>
                            <a:srgbClr val="110E5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ОАО «</a:t>
                      </a:r>
                      <a:r>
                        <a:rPr lang="ru-RU" sz="1200" b="0" dirty="0" err="1" smtClean="0">
                          <a:solidFill>
                            <a:srgbClr val="110E5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Белтрансгаз</a:t>
                      </a:r>
                      <a:r>
                        <a:rPr lang="ru-RU" sz="1200" b="0" dirty="0" smtClean="0">
                          <a:solidFill>
                            <a:srgbClr val="110E5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» (эксперт)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Республика Казахстан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Комитет технического регулирования и метрологии Министерства по инвестициям и развитию Республики Казахстан;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ТК 90 «Природный и сжиженные газы»;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ТОО «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Стройинжиниринг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Астана»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Республика Узбекистан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Агентство «УЗСТАНДАРТ»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ОАО «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УзЛИТИнефтгаз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»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Борн Раиса Ивановна</a:t>
                      </a:r>
                      <a:endParaRPr lang="ru-RU" sz="1200" b="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Заведующая Базовым отделом ОАО «</a:t>
                      </a:r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УзЛИТИнефтгаз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»</a:t>
                      </a:r>
                      <a:endParaRPr lang="ru-RU" sz="1200" b="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030400" y="511200"/>
            <a:ext cx="7093890" cy="457200"/>
          </a:xfrm>
        </p:spPr>
        <p:txBody>
          <a:bodyPr/>
          <a:lstStyle/>
          <a:p>
            <a:r>
              <a:rPr lang="ru-RU" sz="2400" dirty="0" smtClean="0"/>
              <a:t>Состав МТК </a:t>
            </a:r>
            <a:r>
              <a:rPr lang="ru-RU" sz="2400" dirty="0"/>
              <a:t>52 </a:t>
            </a:r>
            <a:r>
              <a:rPr lang="ru-RU" sz="2400" dirty="0" smtClean="0"/>
              <a:t>«Природный </a:t>
            </a:r>
            <a:r>
              <a:rPr lang="ru-RU" sz="2400" dirty="0"/>
              <a:t>и сжиженные </a:t>
            </a:r>
            <a:r>
              <a:rPr lang="ru-RU" sz="2400" dirty="0" smtClean="0"/>
              <a:t>газы»</a:t>
            </a:r>
            <a:endParaRPr lang="ru-RU" altLang="ru-RU" sz="2400" dirty="0" smtClean="0"/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D5BC5EF9-882C-44DE-A9BD-B3EAE6A747B0}" type="slidenum">
              <a:rPr lang="en-US" altLang="ru-RU" sz="2000" smtClean="0"/>
              <a:pPr eaLnBrk="1" hangingPunct="1"/>
              <a:t>26</a:t>
            </a:fld>
            <a:endParaRPr lang="ru-RU" altLang="ru-RU" sz="2000" smtClean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53491" y="6315075"/>
            <a:ext cx="6960322" cy="542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800" dirty="0"/>
              <a:t>Отчет о деятельности ТК 52/МТК 52 «Природный и сжиженный газы» в </a:t>
            </a:r>
            <a:r>
              <a:rPr lang="ru-RU" sz="1800" dirty="0" smtClean="0"/>
              <a:t>201</a:t>
            </a:r>
            <a:r>
              <a:rPr lang="en-US" sz="1800" dirty="0" smtClean="0"/>
              <a:t>6</a:t>
            </a:r>
            <a:r>
              <a:rPr lang="ru-RU" sz="1800" dirty="0" smtClean="0"/>
              <a:t> </a:t>
            </a:r>
            <a:r>
              <a:rPr lang="ru-RU" sz="1800" dirty="0"/>
              <a:t>г.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480374"/>
              </p:ext>
            </p:extLst>
          </p:nvPr>
        </p:nvGraphicFramePr>
        <p:xfrm>
          <a:off x="0" y="1068778"/>
          <a:ext cx="9144000" cy="5332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287"/>
                <a:gridCol w="3533229"/>
                <a:gridCol w="3954484"/>
              </a:tblGrid>
              <a:tr h="2580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Государство</a:t>
                      </a:r>
                      <a:endParaRPr lang="ru-RU" sz="14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Полномочный представитель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214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Украина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Министерства экономического развития и торговли Украины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ТК 133 «Природный газ»</a:t>
                      </a:r>
                      <a:endParaRPr lang="ru-RU" sz="12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ТК 122 «Анализ газов, жидких и твердых веществ»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Наконечный Ярослав Борисович, з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ав. отделом термогазодинамических исследований, метрологии и стандартизации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УкрНИИгаза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ответственный секретарь ТК 133 «Природный газ»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Мельник Дмитрий Николаевич, начальник научно-исследовательского отдела метрологического обеспечения измерений состава и свойств веществ и материалов Государственного предприятия «Всеукраинский государственный научно-производственный центр стандартизации, метрологии, сертификации и защиты прав потребителей»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86">
                <a:tc gridSpan="3"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Государства – наблюдатели в МТК 52</a:t>
                      </a:r>
                      <a:endParaRPr lang="ru-RU" sz="1800" b="1" i="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5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Республика Азербайджан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Государственный комитет стандартизации,</a:t>
                      </a: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метрологии и патентов Республики Азербайджан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Тагиев </a:t>
                      </a:r>
                      <a:r>
                        <a:rPr lang="ru-RU" sz="1200" b="0" kern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Намик</a:t>
                      </a: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заведующий отделом технического регулирования и стандартизации Государственного комитета по стандартизации, метрологии и патентам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14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Киргизская Республика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Министерство экономики и антимонопольной политики Киргизской Республики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Центр </a:t>
                      </a:r>
                      <a:r>
                        <a:rPr lang="ru-RU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 стандартизации и метрологии при Министерстве экономики и антимонопольной политики </a:t>
                      </a: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Киргизской </a:t>
                      </a:r>
                      <a:r>
                        <a:rPr lang="ru-RU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Республики (далее ЦСМ</a:t>
                      </a: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261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Республика Туркменистан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Главная государственная служба Туркменистана "ТУРКМЕНСТАНДАРТЛАРЫ"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Агаев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Аширмухаммет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Айлыевич</a:t>
                      </a:r>
                      <a:endParaRPr lang="ru-RU" sz="1200" b="1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Заместитель начальника отдела Государственной службы стандартизации и сертификации «</a:t>
                      </a:r>
                      <a:r>
                        <a:rPr lang="ru-RU" sz="1200" b="0" kern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Туркменстандартлары</a:t>
                      </a: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»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13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030400" y="511200"/>
            <a:ext cx="7093890" cy="457200"/>
          </a:xfrm>
        </p:spPr>
        <p:txBody>
          <a:bodyPr/>
          <a:lstStyle/>
          <a:p>
            <a:r>
              <a:rPr lang="ru-RU" sz="2400" dirty="0" smtClean="0"/>
              <a:t>Область действия МТК </a:t>
            </a:r>
            <a:r>
              <a:rPr lang="ru-RU" sz="2400" dirty="0"/>
              <a:t>52 Природный и сжиженные газы</a:t>
            </a:r>
            <a:endParaRPr lang="ru-RU" altLang="ru-RU" sz="2400" b="1" dirty="0" smtClean="0"/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D5BC5EF9-882C-44DE-A9BD-B3EAE6A747B0}" type="slidenum">
              <a:rPr lang="en-US" altLang="ru-RU" sz="2000" smtClean="0"/>
              <a:pPr eaLnBrk="1" hangingPunct="1"/>
              <a:t>27</a:t>
            </a:fld>
            <a:endParaRPr lang="ru-RU" altLang="ru-RU" sz="2000" smtClean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25782" y="6315075"/>
            <a:ext cx="7218218" cy="542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800" dirty="0"/>
              <a:t>Отчет о деятельности ТК 52/МТК 52 «Природный и сжиженный газы» в </a:t>
            </a:r>
            <a:r>
              <a:rPr lang="ru-RU" sz="1800" dirty="0" smtClean="0"/>
              <a:t>201</a:t>
            </a:r>
            <a:r>
              <a:rPr lang="en-US" sz="1800" dirty="0" smtClean="0"/>
              <a:t>6</a:t>
            </a:r>
            <a:r>
              <a:rPr lang="ru-RU" sz="1800" dirty="0" smtClean="0"/>
              <a:t> </a:t>
            </a:r>
            <a:r>
              <a:rPr lang="ru-RU" sz="1800" dirty="0"/>
              <a:t>г.</a:t>
            </a:r>
          </a:p>
        </p:txBody>
      </p:sp>
      <p:sp>
        <p:nvSpPr>
          <p:cNvPr id="25" name="Штриховая стрелка вправо 24"/>
          <p:cNvSpPr/>
          <p:nvPr/>
        </p:nvSpPr>
        <p:spPr bwMode="auto">
          <a:xfrm>
            <a:off x="4220775" y="1457119"/>
            <a:ext cx="978408" cy="484632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Штриховая стрелка вправо 26"/>
          <p:cNvSpPr/>
          <p:nvPr/>
        </p:nvSpPr>
        <p:spPr bwMode="auto">
          <a:xfrm>
            <a:off x="4220775" y="1457119"/>
            <a:ext cx="978408" cy="484632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0021" y="4728008"/>
            <a:ext cx="3056330" cy="3385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sz="1600" b="1" dirty="0" smtClean="0">
                <a:solidFill>
                  <a:srgbClr val="336699"/>
                </a:solidFill>
              </a:rPr>
              <a:t>Наше предложение</a:t>
            </a:r>
            <a:r>
              <a:rPr lang="ru-RU" sz="1600" b="1" dirty="0">
                <a:solidFill>
                  <a:srgbClr val="336699"/>
                </a:solidFill>
              </a:rPr>
              <a:t>: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31788" y="1356144"/>
            <a:ext cx="8623300" cy="1020762"/>
          </a:xfrm>
          <a:prstGeom prst="rect">
            <a:avLst/>
          </a:prstGeom>
          <a:ln w="19050">
            <a:solidFill>
              <a:srgbClr val="0066CC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0485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573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717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6289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861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433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40005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/>
            <a:endParaRPr lang="ru-RU" sz="800" dirty="0" smtClean="0">
              <a:solidFill>
                <a:srgbClr val="003366"/>
              </a:solidFill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3366"/>
                </a:solidFill>
                <a:effectLst/>
              </a:rPr>
              <a:t>75.060 Природный </a:t>
            </a:r>
            <a:r>
              <a:rPr lang="ru-RU" sz="1600" dirty="0">
                <a:solidFill>
                  <a:srgbClr val="003366"/>
                </a:solidFill>
                <a:effectLst/>
              </a:rPr>
              <a:t>газ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3366"/>
                </a:solidFill>
                <a:effectLst/>
              </a:rPr>
              <a:t>75.160.30 </a:t>
            </a:r>
            <a:r>
              <a:rPr lang="ru-RU" sz="1600" dirty="0" smtClean="0">
                <a:solidFill>
                  <a:srgbClr val="003366"/>
                </a:solidFill>
                <a:effectLst/>
              </a:rPr>
              <a:t>Газообразное топливо</a:t>
            </a:r>
            <a:r>
              <a:rPr lang="en-US" sz="1600" dirty="0" smtClean="0">
                <a:solidFill>
                  <a:srgbClr val="003366"/>
                </a:solidFill>
                <a:effectLst/>
              </a:rPr>
              <a:t> (</a:t>
            </a:r>
            <a:r>
              <a:rPr lang="ru-RU" sz="1600" i="1" dirty="0" smtClean="0">
                <a:solidFill>
                  <a:srgbClr val="003366"/>
                </a:solidFill>
                <a:effectLst/>
              </a:rPr>
              <a:t>включая сжиженные нефтяные газы)</a:t>
            </a:r>
            <a:endParaRPr lang="ru-RU" sz="1600" dirty="0">
              <a:solidFill>
                <a:srgbClr val="003366"/>
              </a:solidFill>
              <a:effectLst/>
            </a:endParaRPr>
          </a:p>
        </p:txBody>
      </p:sp>
      <p:sp>
        <p:nvSpPr>
          <p:cNvPr id="16" name="TextBox 15" title="ОКС (MK (ИСО/ИНФКО МКС) 001-96) 001-2000"/>
          <p:cNvSpPr txBox="1"/>
          <p:nvPr/>
        </p:nvSpPr>
        <p:spPr>
          <a:xfrm>
            <a:off x="771524" y="1186867"/>
            <a:ext cx="4467225" cy="338554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CC"/>
                </a:solidFill>
                <a:effectLst/>
              </a:rPr>
              <a:t>ОКС (MK (ИСО/ИНФКО МКС) 001-96) 001-2000</a:t>
            </a:r>
            <a:endParaRPr lang="ru-RU" sz="1600" b="1" dirty="0">
              <a:solidFill>
                <a:srgbClr val="0066CC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331788" y="2611647"/>
            <a:ext cx="8623300" cy="2736207"/>
          </a:xfrm>
          <a:prstGeom prst="rect">
            <a:avLst/>
          </a:prstGeom>
          <a:ln w="19050">
            <a:solidFill>
              <a:srgbClr val="0066CC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0485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573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717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6289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861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433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40005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endParaRPr lang="ru-RU" sz="800" dirty="0" smtClean="0">
              <a:solidFill>
                <a:srgbClr val="003366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3366"/>
                </a:solidFill>
                <a:effectLst/>
              </a:rPr>
              <a:t>Газ горючий природный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3366"/>
                </a:solidFill>
                <a:effectLst/>
              </a:rPr>
              <a:t>Газ </a:t>
            </a:r>
            <a:r>
              <a:rPr lang="ru-RU" sz="1600" dirty="0">
                <a:solidFill>
                  <a:srgbClr val="003366"/>
                </a:solidFill>
                <a:effectLst/>
              </a:rPr>
              <a:t>горючий искусственный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3366"/>
                </a:solidFill>
                <a:effectLst/>
              </a:rPr>
              <a:t>Конденсат </a:t>
            </a:r>
            <a:r>
              <a:rPr lang="ru-RU" sz="1600" dirty="0">
                <a:solidFill>
                  <a:srgbClr val="003366"/>
                </a:solidFill>
                <a:effectLst/>
              </a:rPr>
              <a:t>газовый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3366"/>
                </a:solidFill>
                <a:effectLst/>
              </a:rPr>
              <a:t>Гелий</a:t>
            </a:r>
            <a:endParaRPr lang="ru-RU" sz="1600" dirty="0">
              <a:solidFill>
                <a:srgbClr val="003366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3366"/>
                </a:solidFill>
                <a:effectLst/>
              </a:rPr>
              <a:t>Газ </a:t>
            </a:r>
            <a:r>
              <a:rPr lang="ru-RU" sz="1600" dirty="0">
                <a:solidFill>
                  <a:srgbClr val="003366"/>
                </a:solidFill>
                <a:effectLst/>
              </a:rPr>
              <a:t>нефтепереработки и </a:t>
            </a:r>
            <a:r>
              <a:rPr lang="ru-RU" sz="1600" dirty="0" smtClean="0">
                <a:solidFill>
                  <a:srgbClr val="003366"/>
                </a:solidFill>
                <a:effectLst/>
              </a:rPr>
              <a:t>пиролиза, продукты </a:t>
            </a:r>
            <a:r>
              <a:rPr lang="ru-RU" sz="1600" dirty="0">
                <a:solidFill>
                  <a:srgbClr val="003366"/>
                </a:solidFill>
                <a:effectLst/>
              </a:rPr>
              <a:t>газоперерабатывающих </a:t>
            </a:r>
            <a:r>
              <a:rPr lang="ru-RU" sz="1600" dirty="0" smtClean="0">
                <a:solidFill>
                  <a:srgbClr val="003366"/>
                </a:solidFill>
                <a:effectLst/>
              </a:rPr>
              <a:t>заводов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3366"/>
                </a:solidFill>
                <a:effectLst/>
              </a:rPr>
              <a:t>Газ сжиженный (газы углеводородные сжиженные)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3366"/>
                </a:solidFill>
                <a:effectLst/>
              </a:rPr>
              <a:t>Углеводороды жидкие С5 и их фракции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3366"/>
                </a:solidFill>
                <a:effectLst/>
              </a:rPr>
              <a:t>Смеси легкие углеводородные многокомпонентные</a:t>
            </a:r>
            <a:endParaRPr lang="en-US" sz="1600" dirty="0">
              <a:solidFill>
                <a:srgbClr val="003366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 smtClean="0">
              <a:solidFill>
                <a:srgbClr val="003366"/>
              </a:solidFill>
              <a:effectLst/>
            </a:endParaRPr>
          </a:p>
          <a:p>
            <a:pPr marL="0" indent="0"/>
            <a:r>
              <a:rPr lang="ru-RU" sz="1600" dirty="0" smtClean="0">
                <a:solidFill>
                  <a:srgbClr val="003366"/>
                </a:solidFill>
                <a:effectLst/>
              </a:rPr>
              <a:t> </a:t>
            </a:r>
            <a:endParaRPr lang="ru-RU" sz="1600" dirty="0">
              <a:solidFill>
                <a:srgbClr val="003366"/>
              </a:solidFill>
              <a:effectLst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endParaRPr lang="ru-RU" sz="1800" dirty="0" smtClean="0">
              <a:effectLst/>
            </a:endParaRPr>
          </a:p>
        </p:txBody>
      </p:sp>
      <p:sp>
        <p:nvSpPr>
          <p:cNvPr id="18" name="TextBox 17" title="ОКС (MK (ИСО/ИНФКО МКС) 001-96) 001-2000"/>
          <p:cNvSpPr txBox="1"/>
          <p:nvPr/>
        </p:nvSpPr>
        <p:spPr>
          <a:xfrm>
            <a:off x="771524" y="2455490"/>
            <a:ext cx="4467225" cy="338554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CC"/>
                </a:solidFill>
                <a:effectLst/>
              </a:rPr>
              <a:t>ОКП 005-93 группировка 02 7000</a:t>
            </a:r>
            <a:endParaRPr lang="ru-RU" sz="1600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0680" y="451262"/>
            <a:ext cx="7113319" cy="558388"/>
          </a:xfrm>
        </p:spPr>
        <p:txBody>
          <a:bodyPr/>
          <a:lstStyle/>
          <a:p>
            <a:r>
              <a:rPr lang="ru-RU" sz="2400" dirty="0"/>
              <a:t>Сайт МТК 52 – </a:t>
            </a:r>
            <a:r>
              <a:rPr lang="en-US" sz="2400" dirty="0"/>
              <a:t>www.mtk-52.ru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1A4C5-148F-49DE-B960-D4A5475FE6E5}" type="slidenum">
              <a:rPr lang="en-US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7344" y="6362700"/>
            <a:ext cx="7176655" cy="476250"/>
          </a:xfrm>
        </p:spPr>
        <p:txBody>
          <a:bodyPr/>
          <a:lstStyle/>
          <a:p>
            <a:pPr algn="ctr">
              <a:defRPr/>
            </a:pPr>
            <a:r>
              <a:rPr lang="ru-RU" sz="1800" dirty="0"/>
              <a:t>Отчет о деятельности ТК 52/МТК 52 «Природный и сжиженный газы» в </a:t>
            </a:r>
            <a:r>
              <a:rPr lang="ru-RU" sz="1800" dirty="0" smtClean="0"/>
              <a:t>201</a:t>
            </a:r>
            <a:r>
              <a:rPr lang="en-US" sz="1800" dirty="0" smtClean="0"/>
              <a:t>6</a:t>
            </a:r>
            <a:r>
              <a:rPr lang="ru-RU" sz="1800" dirty="0" smtClean="0"/>
              <a:t> </a:t>
            </a:r>
            <a:r>
              <a:rPr lang="ru-RU" sz="1800" dirty="0"/>
              <a:t>г.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4677"/>
            <a:ext cx="9144000" cy="531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476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030400" y="511200"/>
            <a:ext cx="7093890" cy="457200"/>
          </a:xfrm>
        </p:spPr>
        <p:txBody>
          <a:bodyPr/>
          <a:lstStyle/>
          <a:p>
            <a:r>
              <a:rPr lang="ru-RU" altLang="ru-RU" sz="2400" dirty="0" smtClean="0"/>
              <a:t>Приоритетные направления стандартизации МТК 52 </a:t>
            </a: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D5BC5EF9-882C-44DE-A9BD-B3EAE6A747B0}" type="slidenum">
              <a:rPr lang="en-US" altLang="ru-RU" sz="2000" smtClean="0"/>
              <a:pPr eaLnBrk="1" hangingPunct="1"/>
              <a:t>29</a:t>
            </a:fld>
            <a:endParaRPr lang="ru-RU" altLang="ru-RU" sz="2000" dirty="0" smtClean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1200" y="6315075"/>
            <a:ext cx="7162799" cy="542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800" dirty="0"/>
              <a:t>Отчет о деятельности ТК 52/МТК 52 «Природный и сжиженный газы» в </a:t>
            </a:r>
            <a:r>
              <a:rPr lang="ru-RU" sz="1800" dirty="0" smtClean="0"/>
              <a:t>201</a:t>
            </a:r>
            <a:r>
              <a:rPr lang="en-US" sz="1800" dirty="0" smtClean="0"/>
              <a:t>6</a:t>
            </a:r>
            <a:r>
              <a:rPr lang="ru-RU" sz="1800" dirty="0" smtClean="0"/>
              <a:t> </a:t>
            </a:r>
            <a:r>
              <a:rPr lang="ru-RU" sz="1800" dirty="0"/>
              <a:t>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9307" y="1136544"/>
            <a:ext cx="8652682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Обеспечение </a:t>
            </a:r>
            <a:r>
              <a:rPr lang="ru-RU" sz="1800" b="1" dirty="0">
                <a:solidFill>
                  <a:srgbClr val="002060"/>
                </a:solidFill>
              </a:rPr>
              <a:t>комплексом межгосударственных стандартов, необходимых для применения и исполнения требований технического регламента </a:t>
            </a:r>
            <a:r>
              <a:rPr lang="ru-RU" sz="1800" b="1" dirty="0" smtClean="0">
                <a:solidFill>
                  <a:srgbClr val="002060"/>
                </a:solidFill>
              </a:rPr>
              <a:t>Евразийского Союза </a:t>
            </a:r>
            <a:r>
              <a:rPr lang="ru-RU" sz="1800" b="1" dirty="0">
                <a:solidFill>
                  <a:srgbClr val="002060"/>
                </a:solidFill>
              </a:rPr>
              <a:t>«О безопасности газа горючего природного, подготовленного для транспортирования и (или) использования» и осуществления оценки (подтверждения) соответствия продукции;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Обеспечение </a:t>
            </a:r>
            <a:r>
              <a:rPr lang="ru-RU" sz="1800" b="1" dirty="0">
                <a:solidFill>
                  <a:srgbClr val="002060"/>
                </a:solidFill>
              </a:rPr>
              <a:t>комплексом межгосударственных стандартов, необходимых для применения и исполнения требований технического регламента Евразийского Союза «Требования к сжиженным углеводородным газам для использования их в качестве топлива» и осуществления оценки (подтверждения) соответствия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34450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030730" y="512445"/>
            <a:ext cx="7113270" cy="457200"/>
          </a:xfrm>
        </p:spPr>
        <p:txBody>
          <a:bodyPr/>
          <a:lstStyle/>
          <a:p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2400" dirty="0" smtClean="0"/>
              <a:t>Область стандартизации и задачи ТК 52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0" y="1524211"/>
            <a:ext cx="9144000" cy="52673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sz="2400" dirty="0" smtClean="0"/>
              <a:t>	</a:t>
            </a:r>
            <a:r>
              <a:rPr lang="ru-RU" altLang="ru-RU" sz="2400" dirty="0" smtClean="0"/>
              <a:t>	</a:t>
            </a:r>
            <a:endParaRPr lang="ru-RU" altLang="ru-RU" sz="1800" dirty="0" smtClean="0"/>
          </a:p>
          <a:p>
            <a:endParaRPr lang="ru-RU" altLang="ru-RU" sz="2000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37013A2D-2FE3-40A6-A25C-93306F46226A}" type="slidenum">
              <a:rPr lang="en-US" altLang="ru-RU" sz="2000" smtClean="0"/>
              <a:pPr eaLnBrk="1" hangingPunct="1"/>
              <a:t>3</a:t>
            </a:fld>
            <a:endParaRPr lang="ru-RU" altLang="ru-RU" sz="2000" smtClean="0"/>
          </a:p>
        </p:txBody>
      </p:sp>
      <p:sp>
        <p:nvSpPr>
          <p:cNvPr id="1229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13742" y="6315075"/>
            <a:ext cx="7130258" cy="542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800" dirty="0"/>
              <a:t>Отчет о деятельности ТК 52/МТК 52 «Природный и сжиженный газы» в </a:t>
            </a:r>
            <a:r>
              <a:rPr lang="ru-RU" sz="1800" dirty="0" smtClean="0"/>
              <a:t>2016 </a:t>
            </a:r>
            <a:r>
              <a:rPr lang="ru-RU" sz="1800" dirty="0"/>
              <a:t>г.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31788" y="1186867"/>
            <a:ext cx="8623300" cy="1020762"/>
          </a:xfrm>
          <a:prstGeom prst="rect">
            <a:avLst/>
          </a:prstGeom>
          <a:ln w="19050">
            <a:solidFill>
              <a:srgbClr val="0066CC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0485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573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717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6289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861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433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40005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/>
            <a:endParaRPr lang="ru-RU" sz="800" dirty="0" smtClean="0">
              <a:solidFill>
                <a:srgbClr val="003366"/>
              </a:solidFill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3366"/>
                </a:solidFill>
                <a:effectLst/>
              </a:rPr>
              <a:t>75.060 Природный </a:t>
            </a:r>
            <a:r>
              <a:rPr lang="ru-RU" sz="1600" dirty="0">
                <a:solidFill>
                  <a:srgbClr val="003366"/>
                </a:solidFill>
                <a:effectLst/>
              </a:rPr>
              <a:t>газ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3366"/>
                </a:solidFill>
                <a:effectLst/>
              </a:rPr>
              <a:t>75.160.30 </a:t>
            </a:r>
            <a:r>
              <a:rPr lang="ru-RU" sz="1600" dirty="0" smtClean="0">
                <a:solidFill>
                  <a:srgbClr val="003366"/>
                </a:solidFill>
                <a:effectLst/>
              </a:rPr>
              <a:t>Газообразное топливо</a:t>
            </a:r>
            <a:r>
              <a:rPr lang="en-US" sz="1600" dirty="0" smtClean="0">
                <a:solidFill>
                  <a:srgbClr val="003366"/>
                </a:solidFill>
                <a:effectLst/>
              </a:rPr>
              <a:t> (</a:t>
            </a:r>
            <a:r>
              <a:rPr lang="ru-RU" sz="1600" i="1" dirty="0" smtClean="0">
                <a:solidFill>
                  <a:srgbClr val="003366"/>
                </a:solidFill>
                <a:effectLst/>
              </a:rPr>
              <a:t>включая сжиженные нефтяные газы)</a:t>
            </a:r>
            <a:endParaRPr lang="ru-RU" sz="1600" dirty="0">
              <a:solidFill>
                <a:srgbClr val="003366"/>
              </a:solidFill>
              <a:effectLst/>
            </a:endParaRPr>
          </a:p>
        </p:txBody>
      </p:sp>
      <p:sp>
        <p:nvSpPr>
          <p:cNvPr id="2" name="TextBox 1" title="ОКС (MK (ИСО/ИНФКО МКС) 001-96) 001-2000"/>
          <p:cNvSpPr txBox="1"/>
          <p:nvPr/>
        </p:nvSpPr>
        <p:spPr>
          <a:xfrm>
            <a:off x="771524" y="1017590"/>
            <a:ext cx="4467225" cy="338554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CC"/>
                </a:solidFill>
                <a:effectLst/>
              </a:rPr>
              <a:t>ОКС (MK (ИСО/ИНФКО МКС) 001-96) 001-2000</a:t>
            </a:r>
            <a:endParaRPr lang="ru-RU" sz="1600" b="1" dirty="0">
              <a:solidFill>
                <a:srgbClr val="0066CC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31788" y="2384634"/>
            <a:ext cx="8623300" cy="2686129"/>
          </a:xfrm>
          <a:prstGeom prst="rect">
            <a:avLst/>
          </a:prstGeom>
          <a:ln w="19050">
            <a:solidFill>
              <a:srgbClr val="0066CC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0485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573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717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6289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861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433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40005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endParaRPr lang="ru-RU" sz="800" dirty="0" smtClean="0">
              <a:solidFill>
                <a:srgbClr val="003366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3366"/>
                </a:solidFill>
                <a:effectLst/>
              </a:rPr>
              <a:t>Газ горючий природный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3366"/>
                </a:solidFill>
                <a:effectLst/>
              </a:rPr>
              <a:t>Газ </a:t>
            </a:r>
            <a:r>
              <a:rPr lang="ru-RU" sz="1600" dirty="0">
                <a:solidFill>
                  <a:srgbClr val="003366"/>
                </a:solidFill>
                <a:effectLst/>
              </a:rPr>
              <a:t>горючий искусственный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3366"/>
                </a:solidFill>
                <a:effectLst/>
              </a:rPr>
              <a:t>Конденсат </a:t>
            </a:r>
            <a:r>
              <a:rPr lang="ru-RU" sz="1600" dirty="0">
                <a:solidFill>
                  <a:srgbClr val="003366"/>
                </a:solidFill>
                <a:effectLst/>
              </a:rPr>
              <a:t>газовый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3366"/>
                </a:solidFill>
                <a:effectLst/>
              </a:rPr>
              <a:t>Гелий</a:t>
            </a:r>
            <a:endParaRPr lang="ru-RU" sz="1600" dirty="0">
              <a:solidFill>
                <a:srgbClr val="003366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3366"/>
                </a:solidFill>
                <a:effectLst/>
              </a:rPr>
              <a:t>Газ </a:t>
            </a:r>
            <a:r>
              <a:rPr lang="ru-RU" sz="1600" dirty="0">
                <a:solidFill>
                  <a:srgbClr val="003366"/>
                </a:solidFill>
                <a:effectLst/>
              </a:rPr>
              <a:t>нефтепереработки и </a:t>
            </a:r>
            <a:r>
              <a:rPr lang="ru-RU" sz="1600" dirty="0" smtClean="0">
                <a:solidFill>
                  <a:srgbClr val="003366"/>
                </a:solidFill>
                <a:effectLst/>
              </a:rPr>
              <a:t>пиролиза, продукты </a:t>
            </a:r>
            <a:r>
              <a:rPr lang="ru-RU" sz="1600" dirty="0">
                <a:solidFill>
                  <a:srgbClr val="003366"/>
                </a:solidFill>
                <a:effectLst/>
              </a:rPr>
              <a:t>газоперерабатывающих </a:t>
            </a:r>
            <a:r>
              <a:rPr lang="ru-RU" sz="1600" dirty="0" smtClean="0">
                <a:solidFill>
                  <a:srgbClr val="003366"/>
                </a:solidFill>
                <a:effectLst/>
              </a:rPr>
              <a:t>заводов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3366"/>
                </a:solidFill>
                <a:effectLst/>
              </a:rPr>
              <a:t>Газ сжиженный (газы углеводородные сжиженные)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3366"/>
                </a:solidFill>
                <a:effectLst/>
              </a:rPr>
              <a:t>Углеводороды жидкие С5 и их фракции</a:t>
            </a:r>
            <a:endParaRPr lang="en-US" sz="1600" dirty="0" smtClean="0">
              <a:solidFill>
                <a:srgbClr val="003366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3366"/>
                </a:solidFill>
                <a:effectLst/>
              </a:rPr>
              <a:t>Смеси легкие углеводородные многокомпонентные</a:t>
            </a:r>
            <a:endParaRPr lang="en-US" sz="1600" dirty="0" smtClean="0">
              <a:solidFill>
                <a:srgbClr val="003366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 smtClean="0">
              <a:solidFill>
                <a:srgbClr val="003366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solidFill>
                <a:srgbClr val="003366"/>
              </a:solidFill>
              <a:effectLst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endParaRPr lang="ru-RU" sz="1800" dirty="0" smtClean="0">
              <a:effectLst/>
            </a:endParaRPr>
          </a:p>
        </p:txBody>
      </p:sp>
      <p:sp>
        <p:nvSpPr>
          <p:cNvPr id="10" name="TextBox 9" title="ОКС (MK (ИСО/ИНФКО МКС) 001-96) 001-2000"/>
          <p:cNvSpPr txBox="1"/>
          <p:nvPr/>
        </p:nvSpPr>
        <p:spPr>
          <a:xfrm>
            <a:off x="771524" y="2228477"/>
            <a:ext cx="4467225" cy="338554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CC"/>
                </a:solidFill>
                <a:effectLst/>
              </a:rPr>
              <a:t>ОКП 005-93 группировка 02 7000</a:t>
            </a:r>
            <a:endParaRPr lang="ru-RU" sz="1600" b="1" dirty="0">
              <a:solidFill>
                <a:srgbClr val="0066CC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1788" y="5186031"/>
            <a:ext cx="8623299" cy="1077218"/>
          </a:xfrm>
          <a:prstGeom prst="rect">
            <a:avLst/>
          </a:prstGeom>
          <a:ln w="19050">
            <a:solidFill>
              <a:srgbClr val="0066C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3366"/>
                </a:solidFill>
              </a:rPr>
              <a:t>Основной целью деятельности ТК 52 является нормативное обеспечение указанной продукции на всех этапах от производства до подачи потребителю, в том числе установление показателей, характеризующих качество продукции, их нормирование, разработка методов отбора проб, определения  физико-химических свойств, стандартизация терминологии в данной области</a:t>
            </a:r>
            <a:endParaRPr lang="ru-RU" sz="16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0" y="1079500"/>
            <a:ext cx="9144000" cy="4006850"/>
          </a:xfrm>
        </p:spPr>
        <p:txBody>
          <a:bodyPr/>
          <a:lstStyle/>
          <a:p>
            <a:pPr algn="ctr">
              <a:buFontTx/>
              <a:buNone/>
            </a:pPr>
            <a:endParaRPr lang="ru-RU" altLang="ru-RU" sz="2800" dirty="0" smtClean="0"/>
          </a:p>
          <a:p>
            <a:pPr algn="ctr">
              <a:buFontTx/>
              <a:buNone/>
            </a:pPr>
            <a:endParaRPr lang="ru-RU" altLang="ru-RU" sz="2800" dirty="0" smtClean="0"/>
          </a:p>
          <a:p>
            <a:pPr algn="ctr">
              <a:buFontTx/>
              <a:buNone/>
            </a:pPr>
            <a:r>
              <a:rPr lang="ru-RU" altLang="ru-RU" sz="2800" dirty="0" smtClean="0"/>
              <a:t>СПАСИБО ЗА ВНИМАНИЕ !</a:t>
            </a: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8E644CF6-C530-47B2-B0AE-ADB4054204A5}" type="slidenum">
              <a:rPr lang="en-US" altLang="ru-RU" sz="2000" smtClean="0"/>
              <a:pPr eaLnBrk="1" hangingPunct="1"/>
              <a:t>30</a:t>
            </a:fld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030400" y="512445"/>
            <a:ext cx="7219950" cy="457200"/>
          </a:xfrm>
        </p:spPr>
        <p:txBody>
          <a:bodyPr/>
          <a:lstStyle/>
          <a:p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2400" dirty="0"/>
              <a:t>Состав ТК 52</a:t>
            </a:r>
            <a:r>
              <a:rPr lang="en-US" altLang="ru-RU" sz="2400" dirty="0"/>
              <a:t> – </a:t>
            </a:r>
            <a:r>
              <a:rPr lang="ru-RU" altLang="ru-RU" sz="2400" dirty="0" smtClean="0"/>
              <a:t>50</a:t>
            </a:r>
            <a:r>
              <a:rPr lang="en-US" altLang="ru-RU" sz="2400" dirty="0" smtClean="0"/>
              <a:t> </a:t>
            </a:r>
            <a:r>
              <a:rPr lang="ru-RU" altLang="ru-RU" sz="2400" dirty="0" smtClean="0"/>
              <a:t>организаций</a:t>
            </a:r>
            <a:endParaRPr lang="ru-RU" altLang="ru-RU" sz="2400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0" y="1524211"/>
            <a:ext cx="9144000" cy="52673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sz="2400" dirty="0" smtClean="0"/>
              <a:t>	</a:t>
            </a:r>
            <a:r>
              <a:rPr lang="ru-RU" altLang="ru-RU" sz="2400" dirty="0" smtClean="0"/>
              <a:t>	</a:t>
            </a:r>
            <a:endParaRPr lang="ru-RU" altLang="ru-RU" sz="1800" dirty="0" smtClean="0"/>
          </a:p>
          <a:p>
            <a:endParaRPr lang="ru-RU" altLang="ru-RU" sz="2000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37013A2D-2FE3-40A6-A25C-93306F46226A}" type="slidenum">
              <a:rPr lang="en-US" altLang="ru-RU" sz="2000" smtClean="0"/>
              <a:pPr eaLnBrk="1" hangingPunct="1"/>
              <a:t>4</a:t>
            </a:fld>
            <a:endParaRPr lang="ru-RU" altLang="ru-RU" sz="2000" dirty="0" smtClean="0"/>
          </a:p>
        </p:txBody>
      </p:sp>
      <p:sp>
        <p:nvSpPr>
          <p:cNvPr id="1229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0406" y="6334125"/>
            <a:ext cx="7163593" cy="52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800" dirty="0"/>
              <a:t>Отчет о деятельности ТК 52/МТК 52 «Природный и сжиженный газы» в </a:t>
            </a:r>
            <a:r>
              <a:rPr lang="ru-RU" sz="1800" dirty="0" smtClean="0"/>
              <a:t>2016 </a:t>
            </a:r>
            <a:r>
              <a:rPr lang="ru-RU" sz="1800" dirty="0"/>
              <a:t>г.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31790" y="1104406"/>
            <a:ext cx="8623300" cy="558139"/>
          </a:xfrm>
          <a:prstGeom prst="rect">
            <a:avLst/>
          </a:prstGeom>
          <a:ln w="19050">
            <a:solidFill>
              <a:srgbClr val="0066CC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0485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573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717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6289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861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433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40005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/>
            <a:endParaRPr lang="ru-RU" sz="1600" dirty="0" smtClean="0">
              <a:solidFill>
                <a:srgbClr val="003366"/>
              </a:solidFill>
              <a:effectLst/>
            </a:endParaRPr>
          </a:p>
          <a:p>
            <a:pPr marL="0" indent="0"/>
            <a:r>
              <a:rPr lang="ru-RU" sz="1200" dirty="0">
                <a:solidFill>
                  <a:srgbClr val="003366"/>
                </a:solidFill>
                <a:effectLst/>
              </a:rPr>
              <a:t>Минэнерго </a:t>
            </a:r>
            <a:r>
              <a:rPr lang="ru-RU" sz="1200" dirty="0" smtClean="0">
                <a:solidFill>
                  <a:srgbClr val="003366"/>
                </a:solidFill>
                <a:effectLst/>
              </a:rPr>
              <a:t>России, Минприроды России, МЧС России, </a:t>
            </a:r>
            <a:r>
              <a:rPr lang="ru-RU" sz="1200" dirty="0" err="1">
                <a:solidFill>
                  <a:srgbClr val="003366"/>
                </a:solidFill>
                <a:effectLst/>
              </a:rPr>
              <a:t>Росстандарт</a:t>
            </a:r>
            <a:endParaRPr lang="ru-RU" sz="1200" dirty="0">
              <a:solidFill>
                <a:srgbClr val="003366"/>
              </a:solidFill>
              <a:effectLst/>
            </a:endParaRPr>
          </a:p>
        </p:txBody>
      </p:sp>
      <p:sp>
        <p:nvSpPr>
          <p:cNvPr id="2" name="TextBox 1" title="ОКС (MK (ИСО/ИНФКО МКС) 001-96) 001-2000"/>
          <p:cNvSpPr txBox="1"/>
          <p:nvPr/>
        </p:nvSpPr>
        <p:spPr>
          <a:xfrm>
            <a:off x="331799" y="1104406"/>
            <a:ext cx="3297236" cy="276999"/>
          </a:xfrm>
          <a:prstGeom prst="rect">
            <a:avLst/>
          </a:prstGeom>
          <a:solidFill>
            <a:srgbClr val="0066CC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effectLst/>
              </a:rPr>
              <a:t>Федеральные органы исполнительной власти</a:t>
            </a:r>
            <a:endParaRPr lang="ru-RU" sz="1200" b="1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31793" y="1715984"/>
            <a:ext cx="8623300" cy="558141"/>
          </a:xfrm>
          <a:prstGeom prst="rect">
            <a:avLst/>
          </a:prstGeom>
          <a:ln w="19050">
            <a:solidFill>
              <a:srgbClr val="0066CC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0485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573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717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6289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861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433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40005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/>
            <a:r>
              <a:rPr lang="ru-RU" sz="1600" dirty="0">
                <a:solidFill>
                  <a:srgbClr val="003366"/>
                </a:solidFill>
                <a:effectLst/>
              </a:rPr>
              <a:t>ФГУП «ВНИИМС» </a:t>
            </a:r>
          </a:p>
          <a:p>
            <a:pPr marL="0" indent="0"/>
            <a:r>
              <a:rPr lang="ru-RU" sz="1200" dirty="0">
                <a:solidFill>
                  <a:srgbClr val="003366"/>
                </a:solidFill>
                <a:effectLst/>
              </a:rPr>
              <a:t>ФГУП «ВНИИМ им. Д.И. Менделеева», ФГУП «УНИИМ», ФГУП «ВНИЦСМВ</a:t>
            </a:r>
            <a:r>
              <a:rPr lang="ru-RU" sz="1200" dirty="0" smtClean="0">
                <a:solidFill>
                  <a:srgbClr val="003366"/>
                </a:solidFill>
                <a:effectLst/>
              </a:rPr>
              <a:t>», ФГУП «ВНИИМС», </a:t>
            </a:r>
            <a:r>
              <a:rPr lang="ru-RU" sz="1200" dirty="0">
                <a:solidFill>
                  <a:srgbClr val="003366"/>
                </a:solidFill>
                <a:effectLst/>
              </a:rPr>
              <a:t>ФГУП "</a:t>
            </a:r>
            <a:r>
              <a:rPr lang="ru-RU" sz="1200" dirty="0" smtClean="0">
                <a:solidFill>
                  <a:srgbClr val="003366"/>
                </a:solidFill>
                <a:effectLst/>
              </a:rPr>
              <a:t>ВНИИФТРИ"</a:t>
            </a:r>
            <a:endParaRPr lang="ru-RU" sz="1200" dirty="0">
              <a:solidFill>
                <a:srgbClr val="003366"/>
              </a:solidFill>
              <a:effectLst/>
            </a:endParaRPr>
          </a:p>
          <a:p>
            <a:pPr marL="0" indent="0"/>
            <a:endParaRPr lang="ru-RU" sz="1200" dirty="0">
              <a:solidFill>
                <a:srgbClr val="003366"/>
              </a:solidFill>
              <a:effectLst/>
            </a:endParaRPr>
          </a:p>
        </p:txBody>
      </p:sp>
      <p:sp>
        <p:nvSpPr>
          <p:cNvPr id="12" name="TextBox 11" title="ОКС (MK (ИСО/ИНФКО МКС) 001-96) 001-2000"/>
          <p:cNvSpPr txBox="1"/>
          <p:nvPr/>
        </p:nvSpPr>
        <p:spPr>
          <a:xfrm>
            <a:off x="331799" y="1718055"/>
            <a:ext cx="3297236" cy="276999"/>
          </a:xfrm>
          <a:prstGeom prst="rect">
            <a:avLst/>
          </a:prstGeom>
          <a:solidFill>
            <a:srgbClr val="0066CC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НИИ </a:t>
            </a:r>
            <a:r>
              <a:rPr lang="ru-RU" sz="1200" b="1" dirty="0" smtClean="0">
                <a:effectLst/>
              </a:rPr>
              <a:t>системы </a:t>
            </a:r>
            <a:r>
              <a:rPr lang="ru-RU" sz="1200" b="1" dirty="0" err="1" smtClean="0">
                <a:effectLst/>
              </a:rPr>
              <a:t>Росстандарта</a:t>
            </a:r>
            <a:endParaRPr lang="ru-RU" sz="1200" b="1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31790" y="2337621"/>
            <a:ext cx="8623300" cy="1412058"/>
          </a:xfrm>
          <a:prstGeom prst="rect">
            <a:avLst/>
          </a:prstGeom>
          <a:ln w="19050">
            <a:solidFill>
              <a:srgbClr val="0066CC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24000" numCol="3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0485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573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717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6289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861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433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40005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/>
            <a:r>
              <a:rPr lang="ru-RU" sz="1200" dirty="0" smtClean="0">
                <a:solidFill>
                  <a:srgbClr val="003366"/>
                </a:solidFill>
                <a:effectLst/>
              </a:rPr>
              <a:t>ООО «Газпром ВНИИГАЗ» </a:t>
            </a:r>
          </a:p>
          <a:p>
            <a:pPr marL="0" indent="0"/>
            <a:r>
              <a:rPr lang="ru-RU" sz="1200" dirty="0" smtClean="0">
                <a:solidFill>
                  <a:srgbClr val="003366"/>
                </a:solidFill>
                <a:effectLst/>
              </a:rPr>
              <a:t>ОАО </a:t>
            </a:r>
            <a:r>
              <a:rPr lang="ru-RU" sz="1200" dirty="0">
                <a:solidFill>
                  <a:srgbClr val="003366"/>
                </a:solidFill>
                <a:effectLst/>
              </a:rPr>
              <a:t>«</a:t>
            </a:r>
            <a:r>
              <a:rPr lang="ru-RU" sz="1200" dirty="0" smtClean="0">
                <a:solidFill>
                  <a:srgbClr val="003366"/>
                </a:solidFill>
                <a:effectLst/>
              </a:rPr>
              <a:t>ВНИИУС»</a:t>
            </a:r>
          </a:p>
          <a:p>
            <a:pPr marL="0" indent="0"/>
            <a:r>
              <a:rPr lang="ru-RU" sz="1200" dirty="0" smtClean="0">
                <a:solidFill>
                  <a:srgbClr val="003366"/>
                </a:solidFill>
                <a:effectLst/>
              </a:rPr>
              <a:t>ОАО </a:t>
            </a:r>
            <a:r>
              <a:rPr lang="ru-RU" sz="1200" dirty="0">
                <a:solidFill>
                  <a:srgbClr val="003366"/>
                </a:solidFill>
                <a:effectLst/>
              </a:rPr>
              <a:t>«ВНИИ </a:t>
            </a:r>
            <a:r>
              <a:rPr lang="ru-RU" sz="1200" dirty="0" smtClean="0">
                <a:solidFill>
                  <a:srgbClr val="003366"/>
                </a:solidFill>
                <a:effectLst/>
              </a:rPr>
              <a:t>НП»</a:t>
            </a:r>
          </a:p>
          <a:p>
            <a:pPr marL="0" indent="0"/>
            <a:r>
              <a:rPr lang="ru-RU" sz="1200" dirty="0" smtClean="0">
                <a:solidFill>
                  <a:srgbClr val="003366"/>
                </a:solidFill>
                <a:effectLst/>
              </a:rPr>
              <a:t>ОАО </a:t>
            </a:r>
            <a:r>
              <a:rPr lang="ru-RU" sz="1200" dirty="0">
                <a:solidFill>
                  <a:srgbClr val="003366"/>
                </a:solidFill>
                <a:effectLst/>
              </a:rPr>
              <a:t>«</a:t>
            </a:r>
            <a:r>
              <a:rPr lang="ru-RU" sz="1200" dirty="0" err="1" smtClean="0">
                <a:solidFill>
                  <a:srgbClr val="003366"/>
                </a:solidFill>
                <a:effectLst/>
              </a:rPr>
              <a:t>ВНИИнефть</a:t>
            </a:r>
            <a:r>
              <a:rPr lang="ru-RU" sz="1200" dirty="0" smtClean="0">
                <a:solidFill>
                  <a:srgbClr val="003366"/>
                </a:solidFill>
                <a:effectLst/>
              </a:rPr>
              <a:t>» </a:t>
            </a:r>
          </a:p>
          <a:p>
            <a:pPr marL="0" indent="0"/>
            <a:r>
              <a:rPr lang="ru-RU" sz="1200" dirty="0" smtClean="0">
                <a:solidFill>
                  <a:srgbClr val="003366"/>
                </a:solidFill>
                <a:effectLst/>
              </a:rPr>
              <a:t>ПАО </a:t>
            </a:r>
            <a:r>
              <a:rPr lang="ru-RU" sz="1200" dirty="0">
                <a:solidFill>
                  <a:srgbClr val="003366"/>
                </a:solidFill>
                <a:effectLst/>
              </a:rPr>
              <a:t>«</a:t>
            </a:r>
            <a:r>
              <a:rPr lang="ru-RU" sz="1200" dirty="0" err="1" smtClean="0">
                <a:solidFill>
                  <a:srgbClr val="003366"/>
                </a:solidFill>
                <a:effectLst/>
              </a:rPr>
              <a:t>ВНИПИгаздобыча</a:t>
            </a:r>
            <a:r>
              <a:rPr lang="ru-RU" sz="1200" dirty="0" smtClean="0">
                <a:solidFill>
                  <a:srgbClr val="003366"/>
                </a:solidFill>
                <a:effectLst/>
              </a:rPr>
              <a:t>»</a:t>
            </a:r>
          </a:p>
          <a:p>
            <a:pPr marL="0" indent="0"/>
            <a:r>
              <a:rPr lang="ru-RU" sz="1200" dirty="0" smtClean="0">
                <a:solidFill>
                  <a:srgbClr val="003366"/>
                </a:solidFill>
                <a:effectLst/>
              </a:rPr>
              <a:t>ОАО "</a:t>
            </a:r>
            <a:r>
              <a:rPr lang="ru-RU" sz="1200" dirty="0" err="1" smtClean="0">
                <a:solidFill>
                  <a:srgbClr val="003366"/>
                </a:solidFill>
                <a:effectLst/>
              </a:rPr>
              <a:t>СевКавНИПИГАЗ</a:t>
            </a:r>
            <a:r>
              <a:rPr lang="ru-RU" sz="1200" dirty="0" smtClean="0">
                <a:solidFill>
                  <a:srgbClr val="003366"/>
                </a:solidFill>
                <a:effectLst/>
              </a:rPr>
              <a:t>"</a:t>
            </a:r>
          </a:p>
          <a:p>
            <a:pPr marL="0" indent="0"/>
            <a:r>
              <a:rPr lang="ru-RU" sz="1200" dirty="0" smtClean="0">
                <a:solidFill>
                  <a:srgbClr val="003366"/>
                </a:solidFill>
                <a:effectLst/>
              </a:rPr>
              <a:t>ОАО «ВТИ</a:t>
            </a:r>
            <a:r>
              <a:rPr lang="ru-RU" sz="1200" dirty="0">
                <a:solidFill>
                  <a:srgbClr val="003366"/>
                </a:solidFill>
                <a:effectLst/>
              </a:rPr>
              <a:t>» </a:t>
            </a:r>
            <a:endParaRPr lang="ru-RU" sz="1200" dirty="0" smtClean="0">
              <a:solidFill>
                <a:srgbClr val="003366"/>
              </a:solidFill>
              <a:effectLst/>
            </a:endParaRPr>
          </a:p>
          <a:p>
            <a:pPr marL="0" indent="0"/>
            <a:r>
              <a:rPr lang="ru-RU" sz="1200" dirty="0" smtClean="0">
                <a:solidFill>
                  <a:srgbClr val="003366"/>
                </a:solidFill>
                <a:effectLst/>
              </a:rPr>
              <a:t>ОАО «</a:t>
            </a:r>
            <a:r>
              <a:rPr lang="ru-RU" sz="1200" dirty="0">
                <a:solidFill>
                  <a:srgbClr val="003366"/>
                </a:solidFill>
                <a:effectLst/>
              </a:rPr>
              <a:t>Газпром </a:t>
            </a:r>
            <a:r>
              <a:rPr lang="ru-RU" sz="1200" dirty="0" err="1" smtClean="0">
                <a:solidFill>
                  <a:srgbClr val="003366"/>
                </a:solidFill>
                <a:effectLst/>
              </a:rPr>
              <a:t>промгаз</a:t>
            </a:r>
            <a:r>
              <a:rPr lang="ru-RU" sz="1200" dirty="0" smtClean="0">
                <a:solidFill>
                  <a:srgbClr val="003366"/>
                </a:solidFill>
                <a:effectLst/>
              </a:rPr>
              <a:t>»</a:t>
            </a:r>
          </a:p>
          <a:p>
            <a:pPr marL="0" indent="0"/>
            <a:r>
              <a:rPr lang="ru-RU" sz="1200" dirty="0" smtClean="0">
                <a:solidFill>
                  <a:srgbClr val="003366"/>
                </a:solidFill>
                <a:effectLst/>
              </a:rPr>
              <a:t>ПАО «Газпром автоматизация» </a:t>
            </a:r>
            <a:br>
              <a:rPr lang="ru-RU" sz="1200" dirty="0" smtClean="0">
                <a:solidFill>
                  <a:srgbClr val="003366"/>
                </a:solidFill>
                <a:effectLst/>
              </a:rPr>
            </a:br>
            <a:r>
              <a:rPr lang="ru-RU" sz="1200" dirty="0" smtClean="0">
                <a:solidFill>
                  <a:srgbClr val="003366"/>
                </a:solidFill>
                <a:effectLst/>
              </a:rPr>
              <a:t>ООО «</a:t>
            </a:r>
            <a:r>
              <a:rPr lang="ru-RU" sz="1200" dirty="0" err="1" smtClean="0">
                <a:solidFill>
                  <a:srgbClr val="003366"/>
                </a:solidFill>
                <a:effectLst/>
              </a:rPr>
              <a:t>ТюменНИИгипрогаз</a:t>
            </a:r>
            <a:r>
              <a:rPr lang="ru-RU" sz="1200" dirty="0" smtClean="0">
                <a:solidFill>
                  <a:srgbClr val="003366"/>
                </a:solidFill>
                <a:effectLst/>
              </a:rPr>
              <a:t>»</a:t>
            </a:r>
          </a:p>
          <a:p>
            <a:pPr marL="0" indent="0"/>
            <a:r>
              <a:rPr lang="ru-RU" sz="1200" dirty="0" smtClean="0">
                <a:solidFill>
                  <a:srgbClr val="003366"/>
                </a:solidFill>
                <a:effectLst/>
              </a:rPr>
              <a:t>ООО "Газпром </a:t>
            </a:r>
            <a:r>
              <a:rPr lang="ru-RU" sz="1200" dirty="0" err="1" smtClean="0">
                <a:solidFill>
                  <a:srgbClr val="003366"/>
                </a:solidFill>
                <a:effectLst/>
              </a:rPr>
              <a:t>газнадзор</a:t>
            </a:r>
            <a:r>
              <a:rPr lang="ru-RU" sz="1200" dirty="0" smtClean="0">
                <a:solidFill>
                  <a:srgbClr val="003366"/>
                </a:solidFill>
                <a:effectLst/>
              </a:rPr>
              <a:t>» </a:t>
            </a:r>
          </a:p>
          <a:p>
            <a:pPr marL="0" indent="0"/>
            <a:r>
              <a:rPr lang="ru-RU" sz="1200" dirty="0">
                <a:solidFill>
                  <a:srgbClr val="003366"/>
                </a:solidFill>
                <a:effectLst/>
              </a:rPr>
              <a:t>ОАО “</a:t>
            </a:r>
            <a:r>
              <a:rPr lang="ru-RU" sz="1200" dirty="0" err="1">
                <a:solidFill>
                  <a:srgbClr val="003366"/>
                </a:solidFill>
                <a:effectLst/>
              </a:rPr>
              <a:t>Гипроспецгаз</a:t>
            </a:r>
            <a:r>
              <a:rPr lang="ru-RU" sz="1200" dirty="0">
                <a:solidFill>
                  <a:srgbClr val="003366"/>
                </a:solidFill>
                <a:effectLst/>
              </a:rPr>
              <a:t>" </a:t>
            </a:r>
            <a:endParaRPr lang="ru-RU" sz="1200" dirty="0" smtClean="0">
              <a:solidFill>
                <a:srgbClr val="003366"/>
              </a:solidFill>
              <a:effectLst/>
            </a:endParaRPr>
          </a:p>
          <a:p>
            <a:pPr marL="0" indent="0"/>
            <a:r>
              <a:rPr lang="ru-RU" sz="1200" dirty="0" smtClean="0">
                <a:solidFill>
                  <a:srgbClr val="003366"/>
                </a:solidFill>
                <a:effectLst/>
              </a:rPr>
              <a:t>ЗАО НЦ «ИНКОМСИСТЕМ»</a:t>
            </a:r>
          </a:p>
          <a:p>
            <a:pPr marL="0" indent="0"/>
            <a:endParaRPr lang="ru-RU" sz="1200" dirty="0">
              <a:solidFill>
                <a:srgbClr val="003366"/>
              </a:solidFill>
              <a:effectLst/>
            </a:endParaRPr>
          </a:p>
        </p:txBody>
      </p:sp>
      <p:sp>
        <p:nvSpPr>
          <p:cNvPr id="14" name="TextBox 13" title="ОКС (MK (ИСО/ИНФКО МКС) 001-96) 001-2000"/>
          <p:cNvSpPr txBox="1"/>
          <p:nvPr/>
        </p:nvSpPr>
        <p:spPr>
          <a:xfrm>
            <a:off x="331799" y="2337621"/>
            <a:ext cx="5665252" cy="276999"/>
          </a:xfrm>
          <a:prstGeom prst="rect">
            <a:avLst/>
          </a:prstGeom>
          <a:solidFill>
            <a:srgbClr val="0066CC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Научно-исследовательские , проектные и научно-производственные  организации</a:t>
            </a:r>
            <a:endParaRPr lang="ru-RU" sz="1200" b="1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31794" y="3817917"/>
            <a:ext cx="8623300" cy="2499756"/>
          </a:xfrm>
          <a:prstGeom prst="rect">
            <a:avLst/>
          </a:prstGeom>
          <a:ln w="19050">
            <a:solidFill>
              <a:srgbClr val="0066CC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24000" numCol="3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0485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573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717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6289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861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433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4000500" indent="-342900" algn="l" rtl="0" eaLnBrk="0" fontAlgn="base" hangingPunct="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33CC33"/>
              </a:buClr>
              <a:buFont typeface="Wingdings" pitchFamily="2" charset="2"/>
              <a:buBlip>
                <a:blip r:embed="rId3"/>
              </a:buBlip>
              <a:defRPr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/>
            <a:r>
              <a:rPr lang="ru-RU" sz="1200" dirty="0" smtClean="0">
                <a:solidFill>
                  <a:srgbClr val="003366"/>
                </a:solidFill>
                <a:effectLst/>
              </a:rPr>
              <a:t>ПАО </a:t>
            </a:r>
            <a:r>
              <a:rPr lang="ru-RU" sz="1200" dirty="0">
                <a:solidFill>
                  <a:srgbClr val="003366"/>
                </a:solidFill>
                <a:effectLst/>
              </a:rPr>
              <a:t>«Газпром»</a:t>
            </a:r>
          </a:p>
          <a:p>
            <a:pPr marL="0" indent="0"/>
            <a:r>
              <a:rPr lang="ru-RU" sz="1200" dirty="0" smtClean="0">
                <a:solidFill>
                  <a:srgbClr val="003366"/>
                </a:solidFill>
                <a:effectLst/>
              </a:rPr>
              <a:t>ПАО </a:t>
            </a:r>
            <a:r>
              <a:rPr lang="ru-RU" sz="1200" dirty="0">
                <a:solidFill>
                  <a:srgbClr val="003366"/>
                </a:solidFill>
                <a:effectLst/>
              </a:rPr>
              <a:t>«Газпром нефть» </a:t>
            </a:r>
          </a:p>
          <a:p>
            <a:pPr marL="0" indent="0"/>
            <a:r>
              <a:rPr lang="ru-RU" sz="1200" dirty="0" smtClean="0">
                <a:solidFill>
                  <a:srgbClr val="003366"/>
                </a:solidFill>
                <a:effectLst/>
              </a:rPr>
              <a:t>ПАО </a:t>
            </a:r>
            <a:r>
              <a:rPr lang="ru-RU" sz="1200" dirty="0">
                <a:solidFill>
                  <a:srgbClr val="003366"/>
                </a:solidFill>
                <a:effectLst/>
              </a:rPr>
              <a:t>«АНК «</a:t>
            </a:r>
            <a:r>
              <a:rPr lang="ru-RU" sz="1200" dirty="0" err="1">
                <a:solidFill>
                  <a:srgbClr val="003366"/>
                </a:solidFill>
                <a:effectLst/>
              </a:rPr>
              <a:t>Башнефть</a:t>
            </a:r>
            <a:r>
              <a:rPr lang="ru-RU" sz="1200" dirty="0">
                <a:solidFill>
                  <a:srgbClr val="003366"/>
                </a:solidFill>
                <a:effectLst/>
              </a:rPr>
              <a:t>» </a:t>
            </a:r>
          </a:p>
          <a:p>
            <a:pPr marL="0" indent="0"/>
            <a:r>
              <a:rPr lang="ru-RU" sz="1200" dirty="0" smtClean="0">
                <a:solidFill>
                  <a:srgbClr val="003366"/>
                </a:solidFill>
                <a:effectLst/>
              </a:rPr>
              <a:t>ПАО </a:t>
            </a:r>
            <a:r>
              <a:rPr lang="ru-RU" sz="1200" dirty="0">
                <a:solidFill>
                  <a:srgbClr val="003366"/>
                </a:solidFill>
                <a:effectLst/>
              </a:rPr>
              <a:t>«Лукойл»	</a:t>
            </a:r>
          </a:p>
          <a:p>
            <a:pPr marL="0" indent="0"/>
            <a:r>
              <a:rPr lang="ru-RU" sz="1200" dirty="0">
                <a:solidFill>
                  <a:srgbClr val="003366"/>
                </a:solidFill>
                <a:effectLst/>
              </a:rPr>
              <a:t>ОАО «НК «Роснефть»</a:t>
            </a:r>
          </a:p>
          <a:p>
            <a:pPr marL="0" indent="0"/>
            <a:r>
              <a:rPr lang="ru-RU" sz="1200" dirty="0">
                <a:solidFill>
                  <a:srgbClr val="003366"/>
                </a:solidFill>
                <a:effectLst/>
              </a:rPr>
              <a:t>ОАО «НОВАТЭК»</a:t>
            </a:r>
          </a:p>
          <a:p>
            <a:pPr marL="0" indent="0"/>
            <a:r>
              <a:rPr lang="ru-RU" sz="1200" dirty="0">
                <a:solidFill>
                  <a:srgbClr val="003366"/>
                </a:solidFill>
                <a:effectLst/>
              </a:rPr>
              <a:t>ОАО «СИБУР Холдинг»</a:t>
            </a:r>
          </a:p>
          <a:p>
            <a:pPr marL="0" indent="0"/>
            <a:r>
              <a:rPr lang="ru-RU" sz="1200" dirty="0">
                <a:solidFill>
                  <a:srgbClr val="003366"/>
                </a:solidFill>
                <a:effectLst/>
              </a:rPr>
              <a:t>ОАО «Сургутнефтегаз»</a:t>
            </a:r>
          </a:p>
          <a:p>
            <a:pPr marL="0" indent="0"/>
            <a:r>
              <a:rPr lang="ru-RU" sz="1200" dirty="0" smtClean="0">
                <a:solidFill>
                  <a:srgbClr val="003366"/>
                </a:solidFill>
                <a:effectLst/>
              </a:rPr>
              <a:t>ПАО </a:t>
            </a:r>
            <a:r>
              <a:rPr lang="ru-RU" sz="1200" dirty="0">
                <a:solidFill>
                  <a:srgbClr val="003366"/>
                </a:solidFill>
                <a:effectLst/>
              </a:rPr>
              <a:t>«Татнефть»</a:t>
            </a:r>
          </a:p>
          <a:p>
            <a:pPr marL="0" indent="0"/>
            <a:r>
              <a:rPr lang="ru-RU" sz="1200" dirty="0">
                <a:solidFill>
                  <a:srgbClr val="003366"/>
                </a:solidFill>
                <a:effectLst/>
              </a:rPr>
              <a:t>ЗАО «Нортгаз»</a:t>
            </a:r>
          </a:p>
          <a:p>
            <a:pPr marL="0" indent="0"/>
            <a:r>
              <a:rPr lang="ru-RU" sz="1200" dirty="0" smtClean="0">
                <a:solidFill>
                  <a:srgbClr val="003366"/>
                </a:solidFill>
                <a:effectLst/>
              </a:rPr>
              <a:t>ООО </a:t>
            </a:r>
            <a:r>
              <a:rPr lang="ru-RU" sz="1200" dirty="0">
                <a:solidFill>
                  <a:srgbClr val="003366"/>
                </a:solidFill>
                <a:effectLst/>
              </a:rPr>
              <a:t>«Газпром переработка» </a:t>
            </a:r>
            <a:endParaRPr lang="ru-RU" sz="1200" dirty="0" smtClean="0">
              <a:solidFill>
                <a:srgbClr val="003366"/>
              </a:solidFill>
              <a:effectLst/>
            </a:endParaRPr>
          </a:p>
          <a:p>
            <a:pPr marL="0" indent="0"/>
            <a:r>
              <a:rPr lang="ru-RU" sz="1200" dirty="0" smtClean="0">
                <a:solidFill>
                  <a:srgbClr val="003366"/>
                </a:solidFill>
                <a:effectLst/>
              </a:rPr>
              <a:t>ООО </a:t>
            </a:r>
            <a:r>
              <a:rPr lang="ru-RU" sz="1200" dirty="0">
                <a:solidFill>
                  <a:srgbClr val="003366"/>
                </a:solidFill>
                <a:effectLst/>
              </a:rPr>
              <a:t>"Газпром газомоторное топливо"</a:t>
            </a:r>
          </a:p>
          <a:p>
            <a:pPr marL="0" indent="0"/>
            <a:r>
              <a:rPr lang="ru-RU" sz="1200" dirty="0" smtClean="0">
                <a:solidFill>
                  <a:srgbClr val="003366"/>
                </a:solidFill>
                <a:effectLst/>
              </a:rPr>
              <a:t>ООО </a:t>
            </a:r>
            <a:r>
              <a:rPr lang="ru-RU" sz="1200" dirty="0">
                <a:solidFill>
                  <a:srgbClr val="003366"/>
                </a:solidFill>
                <a:effectLst/>
              </a:rPr>
              <a:t>«Газпром добыча Астрахань»</a:t>
            </a:r>
          </a:p>
          <a:p>
            <a:pPr marL="0" indent="0"/>
            <a:r>
              <a:rPr lang="ru-RU" sz="1200" dirty="0">
                <a:solidFill>
                  <a:srgbClr val="003366"/>
                </a:solidFill>
                <a:effectLst/>
              </a:rPr>
              <a:t>ООО «Газпром добыча Краснодар»</a:t>
            </a:r>
          </a:p>
          <a:p>
            <a:pPr marL="0" indent="0"/>
            <a:r>
              <a:rPr lang="ru-RU" sz="1200" dirty="0">
                <a:solidFill>
                  <a:srgbClr val="003366"/>
                </a:solidFill>
                <a:effectLst/>
              </a:rPr>
              <a:t>ООО «Газпром добыча Оренбург»</a:t>
            </a:r>
          </a:p>
          <a:p>
            <a:pPr marL="0" indent="0"/>
            <a:r>
              <a:rPr lang="ru-RU" sz="1200" dirty="0">
                <a:solidFill>
                  <a:srgbClr val="003366"/>
                </a:solidFill>
                <a:effectLst/>
              </a:rPr>
              <a:t>ООО «Газпром добыча Уренгой</a:t>
            </a:r>
            <a:r>
              <a:rPr lang="ru-RU" sz="1200" dirty="0" smtClean="0">
                <a:solidFill>
                  <a:srgbClr val="003366"/>
                </a:solidFill>
                <a:effectLst/>
              </a:rPr>
              <a:t>»</a:t>
            </a:r>
            <a:endParaRPr lang="ru-RU" sz="1200" dirty="0">
              <a:solidFill>
                <a:srgbClr val="003366"/>
              </a:solidFill>
              <a:effectLst/>
            </a:endParaRPr>
          </a:p>
          <a:p>
            <a:pPr marL="0" indent="0"/>
            <a:r>
              <a:rPr lang="ru-RU" sz="1200" dirty="0">
                <a:solidFill>
                  <a:srgbClr val="003366"/>
                </a:solidFill>
                <a:effectLst/>
              </a:rPr>
              <a:t>ООО «Газпром трансгаз Волгоград</a:t>
            </a:r>
            <a:r>
              <a:rPr lang="ru-RU" sz="1200" dirty="0" smtClean="0">
                <a:solidFill>
                  <a:srgbClr val="003366"/>
                </a:solidFill>
                <a:effectLst/>
              </a:rPr>
              <a:t>»</a:t>
            </a:r>
          </a:p>
          <a:p>
            <a:pPr marL="0" indent="0"/>
            <a:r>
              <a:rPr lang="ru-RU" sz="1200" dirty="0" smtClean="0">
                <a:solidFill>
                  <a:srgbClr val="003366"/>
                </a:solidFill>
                <a:effectLst/>
              </a:rPr>
              <a:t>ООО </a:t>
            </a:r>
            <a:r>
              <a:rPr lang="ru-RU" sz="1200" dirty="0">
                <a:solidFill>
                  <a:srgbClr val="003366"/>
                </a:solidFill>
                <a:effectLst/>
              </a:rPr>
              <a:t>«Газпром трансгаз Краснодар» </a:t>
            </a:r>
            <a:r>
              <a:rPr lang="ru-RU" sz="1200" dirty="0" smtClean="0">
                <a:solidFill>
                  <a:srgbClr val="003366"/>
                </a:solidFill>
                <a:effectLst/>
              </a:rPr>
              <a:t/>
            </a:r>
            <a:br>
              <a:rPr lang="ru-RU" sz="1200" dirty="0" smtClean="0">
                <a:solidFill>
                  <a:srgbClr val="003366"/>
                </a:solidFill>
                <a:effectLst/>
              </a:rPr>
            </a:br>
            <a:r>
              <a:rPr lang="ru-RU" sz="1200" dirty="0" smtClean="0">
                <a:solidFill>
                  <a:srgbClr val="003366"/>
                </a:solidFill>
                <a:effectLst/>
              </a:rPr>
              <a:t>ООО "Газпром трансгаз Махачкала"</a:t>
            </a:r>
          </a:p>
          <a:p>
            <a:pPr marL="0" indent="0"/>
            <a:r>
              <a:rPr lang="ru-RU" sz="1200" dirty="0" smtClean="0">
                <a:solidFill>
                  <a:srgbClr val="003366"/>
                </a:solidFill>
                <a:effectLst/>
              </a:rPr>
              <a:t>ООО «Газпром трансгаз Москва» </a:t>
            </a:r>
          </a:p>
          <a:p>
            <a:pPr marL="0" indent="0"/>
            <a:r>
              <a:rPr lang="ru-RU" sz="1200" dirty="0" smtClean="0">
                <a:solidFill>
                  <a:srgbClr val="003366"/>
                </a:solidFill>
                <a:effectLst/>
              </a:rPr>
              <a:t>ООО «Газпром трансгаз Нижний Новгород»</a:t>
            </a:r>
          </a:p>
          <a:p>
            <a:pPr marL="0" indent="0"/>
            <a:r>
              <a:rPr lang="ru-RU" sz="1200" dirty="0" smtClean="0">
                <a:solidFill>
                  <a:srgbClr val="003366"/>
                </a:solidFill>
                <a:effectLst/>
              </a:rPr>
              <a:t>ООО </a:t>
            </a:r>
            <a:r>
              <a:rPr lang="ru-RU" sz="1200" dirty="0">
                <a:solidFill>
                  <a:srgbClr val="003366"/>
                </a:solidFill>
                <a:effectLst/>
              </a:rPr>
              <a:t>«Газпром трансгаз Санкт-Петербург»</a:t>
            </a:r>
          </a:p>
          <a:p>
            <a:pPr marL="0" indent="0"/>
            <a:r>
              <a:rPr lang="ru-RU" sz="1200" dirty="0" smtClean="0">
                <a:solidFill>
                  <a:srgbClr val="003366"/>
                </a:solidFill>
                <a:effectLst/>
              </a:rPr>
              <a:t>ООО </a:t>
            </a:r>
            <a:r>
              <a:rPr lang="ru-RU" sz="1200" dirty="0">
                <a:solidFill>
                  <a:srgbClr val="003366"/>
                </a:solidFill>
                <a:effectLst/>
              </a:rPr>
              <a:t>«Газпром трансгаз Саратов»</a:t>
            </a:r>
          </a:p>
          <a:p>
            <a:pPr marL="0" indent="0"/>
            <a:r>
              <a:rPr lang="ru-RU" sz="1200" dirty="0">
                <a:solidFill>
                  <a:srgbClr val="003366"/>
                </a:solidFill>
                <a:effectLst/>
              </a:rPr>
              <a:t>ООО «Газпром трансгаз Ставрополь»</a:t>
            </a:r>
          </a:p>
          <a:p>
            <a:pPr marL="0" indent="0"/>
            <a:r>
              <a:rPr lang="ru-RU" sz="1200" dirty="0">
                <a:solidFill>
                  <a:srgbClr val="003366"/>
                </a:solidFill>
                <a:effectLst/>
              </a:rPr>
              <a:t>ООО «Газпром трансгаз Ухта</a:t>
            </a:r>
            <a:r>
              <a:rPr lang="ru-RU" sz="1200" dirty="0" smtClean="0">
                <a:solidFill>
                  <a:srgbClr val="003366"/>
                </a:solidFill>
                <a:effectLst/>
              </a:rPr>
              <a:t>»</a:t>
            </a:r>
          </a:p>
          <a:p>
            <a:pPr marL="0" indent="0"/>
            <a:r>
              <a:rPr lang="ru-RU" sz="1200" dirty="0" smtClean="0">
                <a:solidFill>
                  <a:srgbClr val="003366"/>
                </a:solidFill>
                <a:effectLst/>
              </a:rPr>
              <a:t>ООО «Газпром </a:t>
            </a:r>
            <a:r>
              <a:rPr lang="ru-RU" sz="1200" dirty="0" err="1" smtClean="0">
                <a:solidFill>
                  <a:srgbClr val="003366"/>
                </a:solidFill>
                <a:effectLst/>
              </a:rPr>
              <a:t>энергохолдинг</a:t>
            </a:r>
            <a:r>
              <a:rPr lang="ru-RU" sz="1200" dirty="0" smtClean="0">
                <a:solidFill>
                  <a:srgbClr val="003366"/>
                </a:solidFill>
                <a:effectLst/>
              </a:rPr>
              <a:t>»</a:t>
            </a:r>
          </a:p>
          <a:p>
            <a:pPr marL="0" indent="0"/>
            <a:r>
              <a:rPr lang="ru-RU" sz="1200" dirty="0">
                <a:solidFill>
                  <a:srgbClr val="003366"/>
                </a:solidFill>
                <a:effectLst/>
              </a:rPr>
              <a:t>Сахалин </a:t>
            </a:r>
            <a:r>
              <a:rPr lang="ru-RU" sz="1200" dirty="0" err="1">
                <a:solidFill>
                  <a:srgbClr val="003366"/>
                </a:solidFill>
                <a:effectLst/>
              </a:rPr>
              <a:t>Энерджи</a:t>
            </a:r>
            <a:r>
              <a:rPr lang="ru-RU" sz="1200" dirty="0">
                <a:solidFill>
                  <a:srgbClr val="003366"/>
                </a:solidFill>
                <a:effectLst/>
              </a:rPr>
              <a:t> </a:t>
            </a:r>
            <a:r>
              <a:rPr lang="ru-RU" sz="1200" dirty="0" err="1">
                <a:solidFill>
                  <a:srgbClr val="003366"/>
                </a:solidFill>
                <a:effectLst/>
              </a:rPr>
              <a:t>Инвестмент</a:t>
            </a:r>
            <a:r>
              <a:rPr lang="ru-RU" sz="1200" dirty="0">
                <a:solidFill>
                  <a:srgbClr val="003366"/>
                </a:solidFill>
                <a:effectLst/>
              </a:rPr>
              <a:t> Компани Лтд</a:t>
            </a:r>
            <a:r>
              <a:rPr lang="ru-RU" sz="1200" dirty="0" smtClean="0">
                <a:solidFill>
                  <a:srgbClr val="003366"/>
                </a:solidFill>
                <a:effectLst/>
              </a:rPr>
              <a:t>.</a:t>
            </a:r>
          </a:p>
          <a:p>
            <a:pPr marL="0" indent="0"/>
            <a:r>
              <a:rPr lang="ru-RU" sz="1200" dirty="0" smtClean="0">
                <a:solidFill>
                  <a:srgbClr val="003366"/>
                </a:solidFill>
                <a:effectLst/>
              </a:rPr>
              <a:t>ОАО «Ямал СПГ»</a:t>
            </a:r>
          </a:p>
        </p:txBody>
      </p:sp>
      <p:sp>
        <p:nvSpPr>
          <p:cNvPr id="16" name="TextBox 15" title="ОКС (MK (ИСО/ИНФКО МКС) 001-96) 001-2000"/>
          <p:cNvSpPr txBox="1"/>
          <p:nvPr/>
        </p:nvSpPr>
        <p:spPr>
          <a:xfrm>
            <a:off x="331799" y="3817917"/>
            <a:ext cx="3297236" cy="276999"/>
          </a:xfrm>
          <a:prstGeom prst="rect">
            <a:avLst/>
          </a:prstGeom>
          <a:solidFill>
            <a:srgbClr val="0066CC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Нефтегазовые компании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4433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030400" y="511200"/>
            <a:ext cx="7221600" cy="457200"/>
          </a:xfrm>
        </p:spPr>
        <p:txBody>
          <a:bodyPr/>
          <a:lstStyle/>
          <a:p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2400" dirty="0" smtClean="0"/>
              <a:t>Организационная структура ТК 52</a:t>
            </a:r>
          </a:p>
        </p:txBody>
      </p:sp>
      <p:sp>
        <p:nvSpPr>
          <p:cNvPr id="1024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43BC9858-3ABA-4296-96A5-24861F116AA8}" type="slidenum">
              <a:rPr lang="en-US" altLang="ru-RU" sz="2000" smtClean="0"/>
              <a:pPr eaLnBrk="1" hangingPunct="1"/>
              <a:t>5</a:t>
            </a:fld>
            <a:endParaRPr lang="ru-RU" altLang="ru-RU" sz="2000" smtClean="0"/>
          </a:p>
        </p:txBody>
      </p:sp>
      <p:sp>
        <p:nvSpPr>
          <p:cNvPr id="1024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35678" y="6315075"/>
            <a:ext cx="7208321" cy="542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800" dirty="0"/>
              <a:t>Отчет о деятельности ТК 52/МТК 52 «Природный и сжиженный газы» в </a:t>
            </a:r>
            <a:r>
              <a:rPr lang="ru-RU" sz="1800" dirty="0" smtClean="0"/>
              <a:t>2016 </a:t>
            </a:r>
            <a:r>
              <a:rPr lang="ru-RU" sz="1800" dirty="0"/>
              <a:t>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3508" y="2259084"/>
            <a:ext cx="2324100" cy="338554"/>
          </a:xfrm>
          <a:prstGeom prst="rect">
            <a:avLst/>
          </a:prstGeom>
          <a:solidFill>
            <a:srgbClr val="99CCFF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3366"/>
                </a:solidFill>
              </a:rPr>
              <a:t>ОАО «Газпром»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3508" y="1920530"/>
            <a:ext cx="2324100" cy="338554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Председатель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9361" y="4457668"/>
            <a:ext cx="2349954" cy="338554"/>
          </a:xfrm>
          <a:prstGeom prst="rect">
            <a:avLst/>
          </a:prstGeom>
          <a:solidFill>
            <a:srgbClr val="99CCFF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3366"/>
                </a:solidFill>
              </a:rPr>
              <a:t>ООО «Газпром ВНИИГАЗ»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9361" y="3872893"/>
            <a:ext cx="2349954" cy="58477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ПК 1 Природный газ</a:t>
            </a:r>
          </a:p>
          <a:p>
            <a:pPr algn="ctr"/>
            <a:endParaRPr lang="ru-RU" sz="16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233512" y="4449334"/>
            <a:ext cx="2324100" cy="338554"/>
          </a:xfrm>
          <a:prstGeom prst="rect">
            <a:avLst/>
          </a:prstGeom>
          <a:solidFill>
            <a:srgbClr val="99CCFF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3366"/>
                </a:solidFill>
              </a:rPr>
              <a:t>ОАО «ВНИИУС»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33511" y="3864559"/>
            <a:ext cx="2324100" cy="58477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ПК 2 Сжиженные углеводородные газы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33509" y="3240618"/>
            <a:ext cx="2324099" cy="338554"/>
          </a:xfrm>
          <a:prstGeom prst="rect">
            <a:avLst/>
          </a:prstGeom>
          <a:solidFill>
            <a:srgbClr val="99CCFF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3366"/>
                </a:solidFill>
              </a:rPr>
              <a:t>ООО «Газпром ВНИИГАЗ»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33509" y="2902064"/>
            <a:ext cx="2324099" cy="338554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Секретариат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53125" y="4469889"/>
            <a:ext cx="2324100" cy="338554"/>
          </a:xfrm>
          <a:prstGeom prst="rect">
            <a:avLst/>
          </a:prstGeom>
          <a:solidFill>
            <a:srgbClr val="99CCFF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3366"/>
                </a:solidFill>
              </a:rPr>
              <a:t>ООО «Газпром ВНИИГАЗ»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953124" y="3885114"/>
            <a:ext cx="2324100" cy="58477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ПК 3 Сжиженный природный газ</a:t>
            </a:r>
          </a:p>
        </p:txBody>
      </p:sp>
      <p:cxnSp>
        <p:nvCxnSpPr>
          <p:cNvPr id="8" name="Прямая соединительная линия 7"/>
          <p:cNvCxnSpPr>
            <a:stCxn id="4" idx="2"/>
            <a:endCxn id="21" idx="0"/>
          </p:cNvCxnSpPr>
          <p:nvPr/>
        </p:nvCxnSpPr>
        <p:spPr bwMode="auto">
          <a:xfrm>
            <a:off x="4395558" y="2597638"/>
            <a:ext cx="1" cy="304426"/>
          </a:xfrm>
          <a:prstGeom prst="line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4402370" y="3579172"/>
            <a:ext cx="1" cy="304426"/>
          </a:xfrm>
          <a:prstGeom prst="line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Соединительная линия уступом 10"/>
          <p:cNvCxnSpPr>
            <a:endCxn id="23" idx="0"/>
          </p:cNvCxnSpPr>
          <p:nvPr/>
        </p:nvCxnSpPr>
        <p:spPr bwMode="auto">
          <a:xfrm>
            <a:off x="4395562" y="3731385"/>
            <a:ext cx="2719612" cy="153729"/>
          </a:xfrm>
          <a:prstGeom prst="bentConnector2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Соединительная линия уступом 24"/>
          <p:cNvCxnSpPr>
            <a:endCxn id="13" idx="0"/>
          </p:cNvCxnSpPr>
          <p:nvPr/>
        </p:nvCxnSpPr>
        <p:spPr bwMode="auto">
          <a:xfrm rot="10800000" flipV="1">
            <a:off x="1684338" y="3731385"/>
            <a:ext cx="2711224" cy="141508"/>
          </a:xfrm>
          <a:prstGeom prst="bentConnector2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Скругленный прямоугольник 15"/>
          <p:cNvSpPr/>
          <p:nvPr/>
        </p:nvSpPr>
        <p:spPr bwMode="auto">
          <a:xfrm>
            <a:off x="6804561" y="2749851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6306" y="546264"/>
            <a:ext cx="7077694" cy="463385"/>
          </a:xfrm>
        </p:spPr>
        <p:txBody>
          <a:bodyPr/>
          <a:lstStyle/>
          <a:p>
            <a:r>
              <a:rPr lang="ru-RU" sz="2400" dirty="0"/>
              <a:t>Руководство и секретариаты </a:t>
            </a:r>
            <a:r>
              <a:rPr lang="ru-RU" sz="2400" dirty="0" smtClean="0"/>
              <a:t>ТК 52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1A4C5-148F-49DE-B960-D4A5475FE6E5}" type="slidenum">
              <a:rPr lang="en-US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47552" y="6362700"/>
            <a:ext cx="7196447" cy="476250"/>
          </a:xfrm>
        </p:spPr>
        <p:txBody>
          <a:bodyPr/>
          <a:lstStyle/>
          <a:p>
            <a:pPr algn="ctr">
              <a:defRPr/>
            </a:pPr>
            <a:r>
              <a:rPr lang="ru-RU" sz="1800" dirty="0"/>
              <a:t>Отчет </a:t>
            </a:r>
            <a:r>
              <a:rPr lang="ru-RU" sz="1800" dirty="0" smtClean="0"/>
              <a:t>о деятельности ТК 52/МТК 52 </a:t>
            </a:r>
            <a:r>
              <a:rPr lang="ru-RU" sz="1800" dirty="0"/>
              <a:t>«Природный и сжиженный газы</a:t>
            </a:r>
            <a:r>
              <a:rPr lang="ru-RU" sz="1800" dirty="0" smtClean="0"/>
              <a:t>» в 2016 г.</a:t>
            </a:r>
            <a:endParaRPr lang="ru-RU" sz="18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068780"/>
            <a:ext cx="9144000" cy="5260768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Председатель </a:t>
            </a:r>
            <a:r>
              <a:rPr lang="ru-RU" sz="1400" b="0" dirty="0" smtClean="0">
                <a:solidFill>
                  <a:srgbClr val="002060"/>
                </a:solidFill>
                <a:latin typeface="+mj-lt"/>
              </a:rPr>
              <a:t>– Дмитрий Владимирович Сверчков</a:t>
            </a: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1400" b="0" dirty="0" smtClean="0">
                <a:solidFill>
                  <a:srgbClr val="002060"/>
                </a:solidFill>
              </a:rPr>
              <a:t> начальник Управления ПАО «Газпром»,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 smtClean="0"/>
              <a:t>Первый </a:t>
            </a:r>
            <a:r>
              <a:rPr lang="ru-RU" sz="1400" dirty="0"/>
              <a:t>заместитель Председателя </a:t>
            </a:r>
            <a:r>
              <a:rPr lang="ru-RU" sz="1400" b="0" dirty="0" smtClean="0"/>
              <a:t>– Анатолий Владимирович Мамаев , </a:t>
            </a:r>
            <a:r>
              <a:rPr lang="ru-RU" sz="1400" b="0" dirty="0"/>
              <a:t>к.т.н</a:t>
            </a:r>
            <a:r>
              <a:rPr lang="ru-RU" sz="1400" b="0" dirty="0" smtClean="0"/>
              <a:t>., заместитель </a:t>
            </a:r>
            <a:r>
              <a:rPr lang="ru-RU" sz="1400" b="0" dirty="0"/>
              <a:t>Генерального директора по науке ООО «Газпром ВНИИГАЗ», </a:t>
            </a:r>
            <a:endParaRPr lang="ru-RU" sz="1400" b="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/>
              <a:t>Заместитель Председателя </a:t>
            </a:r>
            <a:r>
              <a:rPr lang="ru-RU" sz="1400" dirty="0" smtClean="0"/>
              <a:t>– </a:t>
            </a:r>
            <a:r>
              <a:rPr lang="ru-RU" sz="1400" b="0" dirty="0" smtClean="0"/>
              <a:t>Леонид Алексеевич </a:t>
            </a:r>
            <a:r>
              <a:rPr lang="ru-RU" sz="1400" b="0" dirty="0" err="1" smtClean="0"/>
              <a:t>Конопелько</a:t>
            </a:r>
            <a:r>
              <a:rPr lang="ru-RU" sz="1400" b="0" dirty="0" smtClean="0"/>
              <a:t> , </a:t>
            </a:r>
            <a:r>
              <a:rPr lang="ru-RU" sz="1400" b="0" dirty="0"/>
              <a:t>доктор технических наук, профессор, руководитель научно-исследовательского отдела </a:t>
            </a:r>
            <a:r>
              <a:rPr lang="ru-RU" sz="1400" b="0" dirty="0" err="1"/>
              <a:t>госэталонов</a:t>
            </a:r>
            <a:r>
              <a:rPr lang="ru-RU" sz="1400" b="0" dirty="0"/>
              <a:t> в области физико-химических измерений ФГУП «ВНИИМ им</a:t>
            </a:r>
            <a:r>
              <a:rPr lang="ru-RU" sz="1400" b="0" dirty="0" smtClean="0"/>
              <a:t>. Д.И</a:t>
            </a:r>
            <a:r>
              <a:rPr lang="ru-RU" sz="1400" b="0" dirty="0"/>
              <a:t>. Менделеева</a:t>
            </a:r>
            <a:r>
              <a:rPr lang="ru-RU" sz="1400" b="0" dirty="0" smtClean="0"/>
              <a:t>»,</a:t>
            </a:r>
            <a:endParaRPr lang="ru-RU" sz="1400" b="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400" dirty="0">
                <a:solidFill>
                  <a:srgbClr val="002060"/>
                </a:solidFill>
              </a:rPr>
              <a:t>секретарь </a:t>
            </a:r>
            <a:r>
              <a:rPr lang="ru-RU" sz="1400" b="0" dirty="0">
                <a:solidFill>
                  <a:srgbClr val="002060"/>
                </a:solidFill>
              </a:rPr>
              <a:t>– Зарема Мусаевна Юсупова, к.х.н., заместитель начальника лаборатории контроля качества газа ООО «Газпром ВНИИГАЗ</a:t>
            </a:r>
            <a:r>
              <a:rPr lang="ru-RU" sz="1400" b="0" dirty="0" smtClean="0">
                <a:solidFill>
                  <a:srgbClr val="002060"/>
                </a:solidFill>
              </a:rPr>
              <a:t>».</a:t>
            </a:r>
            <a:endParaRPr lang="ru-RU" sz="1400" b="0" dirty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u="sng" dirty="0" smtClean="0">
                <a:solidFill>
                  <a:srgbClr val="002060"/>
                </a:solidFill>
              </a:rPr>
              <a:t>Подкомитет 1 «Природный газ»: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Председатель </a:t>
            </a:r>
            <a:r>
              <a:rPr lang="ru-RU" sz="1400" b="0" dirty="0" smtClean="0">
                <a:solidFill>
                  <a:srgbClr val="002060"/>
                </a:solidFill>
              </a:rPr>
              <a:t>–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Олег Викторович Князев, заместитель начальника Управления ПАО «Газпром» 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Ответственный секретарь </a:t>
            </a:r>
            <a:r>
              <a:rPr lang="ru-RU" sz="1400" b="0" dirty="0" smtClean="0">
                <a:solidFill>
                  <a:srgbClr val="002060"/>
                </a:solidFill>
              </a:rPr>
              <a:t>– Зарема Мусаевна Юсупова, к.х.н., заместитель начальника лаборатории контроля качества природного газа  ООО «Газпром ВНИИГАЗ».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u="sng" dirty="0">
                <a:solidFill>
                  <a:srgbClr val="002060"/>
                </a:solidFill>
              </a:rPr>
              <a:t>Подкомитет 2 «Сжиженные углеводородные газы»: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Председатель </a:t>
            </a:r>
            <a:r>
              <a:rPr lang="ru-RU" sz="1400" b="0" dirty="0" smtClean="0">
                <a:solidFill>
                  <a:srgbClr val="002060"/>
                </a:solidFill>
              </a:rPr>
              <a:t>– </a:t>
            </a:r>
            <a:r>
              <a:rPr lang="ru-RU" sz="1400" b="0" dirty="0" err="1" smtClean="0">
                <a:solidFill>
                  <a:srgbClr val="002060"/>
                </a:solidFill>
              </a:rPr>
              <a:t>Азат</a:t>
            </a:r>
            <a:r>
              <a:rPr lang="ru-RU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err="1" smtClean="0">
                <a:solidFill>
                  <a:srgbClr val="002060"/>
                </a:solidFill>
              </a:rPr>
              <a:t>Фаридович</a:t>
            </a:r>
            <a:r>
              <a:rPr lang="ru-RU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err="1" smtClean="0">
                <a:solidFill>
                  <a:srgbClr val="002060"/>
                </a:solidFill>
              </a:rPr>
              <a:t>Вильданов</a:t>
            </a:r>
            <a:r>
              <a:rPr lang="ru-RU" sz="1400" b="0" dirty="0" smtClean="0">
                <a:solidFill>
                  <a:srgbClr val="002060"/>
                </a:solidFill>
              </a:rPr>
              <a:t>, д.т.н., профессор, заместитель Генерального директора по науке </a:t>
            </a:r>
            <a:br>
              <a:rPr lang="ru-RU" sz="1400" b="0" dirty="0" smtClean="0">
                <a:solidFill>
                  <a:srgbClr val="002060"/>
                </a:solidFill>
              </a:rPr>
            </a:br>
            <a:r>
              <a:rPr lang="ru-RU" sz="1400" b="0" dirty="0" smtClean="0">
                <a:solidFill>
                  <a:srgbClr val="002060"/>
                </a:solidFill>
              </a:rPr>
              <a:t>ОАО «ВНИИУС»,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Ответственный секретарь </a:t>
            </a:r>
            <a:r>
              <a:rPr lang="ru-RU" sz="1400" b="0" dirty="0" smtClean="0">
                <a:solidFill>
                  <a:srgbClr val="002060"/>
                </a:solidFill>
              </a:rPr>
              <a:t>– </a:t>
            </a:r>
            <a:r>
              <a:rPr lang="ru-RU" sz="1400" b="0" dirty="0" err="1" smtClean="0">
                <a:solidFill>
                  <a:srgbClr val="002060"/>
                </a:solidFill>
              </a:rPr>
              <a:t>Махинур</a:t>
            </a:r>
            <a:r>
              <a:rPr lang="ru-RU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err="1" smtClean="0">
                <a:solidFill>
                  <a:srgbClr val="002060"/>
                </a:solidFill>
              </a:rPr>
              <a:t>Махмутовна</a:t>
            </a:r>
            <a:r>
              <a:rPr lang="ru-RU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err="1" smtClean="0">
                <a:solidFill>
                  <a:srgbClr val="002060"/>
                </a:solidFill>
              </a:rPr>
              <a:t>Латыпова</a:t>
            </a:r>
            <a:r>
              <a:rPr lang="ru-RU" sz="1400" b="0" dirty="0" smtClean="0">
                <a:solidFill>
                  <a:srgbClr val="002060"/>
                </a:solidFill>
              </a:rPr>
              <a:t>, к.х.н., заведующая лабораторией стандартизации</a:t>
            </a:r>
            <a:br>
              <a:rPr lang="ru-RU" sz="1400" b="0" dirty="0" smtClean="0">
                <a:solidFill>
                  <a:srgbClr val="002060"/>
                </a:solidFill>
              </a:rPr>
            </a:br>
            <a:r>
              <a:rPr lang="ru-RU" sz="1400" b="0" dirty="0" smtClean="0">
                <a:solidFill>
                  <a:srgbClr val="002060"/>
                </a:solidFill>
              </a:rPr>
              <a:t>ОАО «ВНИИУС».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u="sng" dirty="0">
                <a:solidFill>
                  <a:srgbClr val="002060"/>
                </a:solidFill>
              </a:rPr>
              <a:t>Подкомитет 3 «Сжиженный природный газ»: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Председатель </a:t>
            </a:r>
            <a:r>
              <a:rPr lang="ru-RU" sz="1400" b="0" dirty="0" smtClean="0">
                <a:solidFill>
                  <a:srgbClr val="002060"/>
                </a:solidFill>
              </a:rPr>
              <a:t>– Денис Вячеславович Новиков,  заместитель начальника Управления ПАО «Газпром»,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Ответственный секретарь </a:t>
            </a:r>
            <a:r>
              <a:rPr lang="ru-RU" sz="1400" b="0" dirty="0" smtClean="0">
                <a:solidFill>
                  <a:srgbClr val="002060"/>
                </a:solidFill>
              </a:rPr>
              <a:t>– Дмитрий Александрович Кузнецов, начальник лаборатории химической переработки углеводородов ООО «Газпром ВНИИГАЗ». </a:t>
            </a:r>
            <a:r>
              <a:rPr lang="ru-RU" sz="1400" dirty="0" smtClean="0">
                <a:latin typeface="+mj-lt"/>
              </a:rPr>
              <a:t> 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7353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Сайт ТК </a:t>
            </a:r>
            <a:r>
              <a:rPr lang="ru-RU" sz="2400" dirty="0" smtClean="0"/>
              <a:t>52 </a:t>
            </a:r>
            <a:r>
              <a:rPr lang="ru-RU" sz="2400" dirty="0"/>
              <a:t>–</a:t>
            </a:r>
            <a:r>
              <a:rPr lang="en-US" sz="2400" dirty="0" smtClean="0"/>
              <a:t> </a:t>
            </a:r>
            <a:r>
              <a:rPr lang="en-US" sz="2400" dirty="0"/>
              <a:t>www.tk-52.ru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249939" cy="476250"/>
          </a:xfrm>
        </p:spPr>
        <p:txBody>
          <a:bodyPr/>
          <a:lstStyle/>
          <a:p>
            <a:pPr>
              <a:defRPr/>
            </a:pPr>
            <a:fld id="{4641A4C5-148F-49DE-B960-D4A5475FE6E5}" type="slidenum">
              <a:rPr lang="en-US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856509" y="6362700"/>
            <a:ext cx="7287491" cy="476250"/>
          </a:xfrm>
        </p:spPr>
        <p:txBody>
          <a:bodyPr/>
          <a:lstStyle/>
          <a:p>
            <a:pPr algn="ctr">
              <a:defRPr/>
            </a:pPr>
            <a:r>
              <a:rPr lang="ru-RU" sz="1800" dirty="0"/>
              <a:t>Отчет о деятельности ТК 52/МТК 52 «Природный и сжиженный </a:t>
            </a:r>
            <a:r>
              <a:rPr lang="ru-RU" sz="1800" dirty="0" smtClean="0"/>
              <a:t>газы» в 2016 </a:t>
            </a:r>
            <a:r>
              <a:rPr lang="ru-RU" sz="1800" dirty="0"/>
              <a:t>г.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5849"/>
            <a:ext cx="9144000" cy="525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53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030400" y="511200"/>
            <a:ext cx="7105650" cy="457200"/>
          </a:xfrm>
        </p:spPr>
        <p:txBody>
          <a:bodyPr/>
          <a:lstStyle/>
          <a:p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2400" dirty="0" smtClean="0"/>
              <a:t>Нормативная база ТК 52</a:t>
            </a:r>
          </a:p>
        </p:txBody>
      </p:sp>
      <p:sp>
        <p:nvSpPr>
          <p:cNvPr id="1024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43BC9858-3ABA-4296-96A5-24861F116AA8}" type="slidenum">
              <a:rPr lang="en-US" altLang="ru-RU" sz="2000" smtClean="0"/>
              <a:pPr eaLnBrk="1" hangingPunct="1"/>
              <a:t>8</a:t>
            </a:fld>
            <a:endParaRPr lang="ru-RU" altLang="ru-RU" sz="2000" smtClean="0"/>
          </a:p>
        </p:txBody>
      </p:sp>
      <p:sp>
        <p:nvSpPr>
          <p:cNvPr id="1024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35678" y="6315075"/>
            <a:ext cx="7208322" cy="542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800" dirty="0"/>
              <a:t>Отчет о деятельности ТК 52/МТК 52 «Природный и сжиженный газы» в </a:t>
            </a:r>
            <a:r>
              <a:rPr lang="ru-RU" sz="1800" dirty="0" smtClean="0"/>
              <a:t>2016 </a:t>
            </a:r>
            <a:r>
              <a:rPr lang="ru-RU" sz="1800" dirty="0"/>
              <a:t>г.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716" y="1249883"/>
            <a:ext cx="8672284" cy="525316"/>
          </a:xfrm>
          <a:prstGeom prst="rect">
            <a:avLst/>
          </a:prstGeom>
          <a:noFill/>
          <a:ln w="12700">
            <a:solidFill>
              <a:srgbClr val="003366"/>
            </a:solidFill>
          </a:ln>
        </p:spPr>
        <p:txBody>
          <a:bodyPr wrap="square" rtlCol="0" anchor="ctr"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Общее число действующих стандартов, закрепленных за ТК 52 - </a:t>
            </a:r>
            <a:r>
              <a:rPr lang="en-US" b="1" dirty="0" smtClean="0">
                <a:solidFill>
                  <a:srgbClr val="002060"/>
                </a:solidFill>
              </a:rPr>
              <a:t>75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716" y="1775199"/>
            <a:ext cx="8672284" cy="1419263"/>
          </a:xfrm>
          <a:prstGeom prst="rect">
            <a:avLst/>
          </a:prstGeom>
          <a:noFill/>
          <a:ln w="12700">
            <a:solidFill>
              <a:srgbClr val="003366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ПК 1 Природный газ – </a:t>
            </a:r>
            <a:r>
              <a:rPr lang="en-US" b="1" dirty="0" smtClean="0">
                <a:solidFill>
                  <a:srgbClr val="002060"/>
                </a:solidFill>
              </a:rPr>
              <a:t>38</a:t>
            </a:r>
            <a:r>
              <a:rPr lang="ru-RU" b="1" dirty="0" smtClean="0">
                <a:solidFill>
                  <a:srgbClr val="002060"/>
                </a:solidFill>
              </a:rPr>
              <a:t> стандартов,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ПК 2 Сжиженные углеводородные газы – </a:t>
            </a:r>
            <a:r>
              <a:rPr lang="en-US" b="1" dirty="0" smtClean="0">
                <a:solidFill>
                  <a:srgbClr val="002060"/>
                </a:solidFill>
              </a:rPr>
              <a:t>33</a:t>
            </a:r>
            <a:r>
              <a:rPr lang="ru-RU" b="1" dirty="0" smtClean="0">
                <a:solidFill>
                  <a:srgbClr val="002060"/>
                </a:solidFill>
              </a:rPr>
              <a:t> стандарта,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ПК 3 Сжиженный природный газ –</a:t>
            </a:r>
            <a:r>
              <a:rPr lang="en-US" b="1" dirty="0" smtClean="0">
                <a:solidFill>
                  <a:srgbClr val="002060"/>
                </a:solidFill>
              </a:rPr>
              <a:t> 4</a:t>
            </a:r>
            <a:r>
              <a:rPr lang="ru-RU" b="1" dirty="0" smtClean="0">
                <a:solidFill>
                  <a:srgbClr val="002060"/>
                </a:solidFill>
              </a:rPr>
              <a:t> стандарта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759726"/>
              </p:ext>
            </p:extLst>
          </p:nvPr>
        </p:nvGraphicFramePr>
        <p:xfrm>
          <a:off x="217716" y="3367585"/>
          <a:ext cx="43542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362787"/>
              </p:ext>
            </p:extLst>
          </p:nvPr>
        </p:nvGraphicFramePr>
        <p:xfrm>
          <a:off x="4572000" y="3367586"/>
          <a:ext cx="433614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55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054430" y="237507"/>
            <a:ext cx="7089569" cy="748043"/>
          </a:xfrm>
        </p:spPr>
        <p:txBody>
          <a:bodyPr/>
          <a:lstStyle/>
          <a:p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2400" dirty="0" smtClean="0"/>
              <a:t>Перечень межгосударственных и национальных </a:t>
            </a:r>
            <a:br>
              <a:rPr lang="ru-RU" altLang="ru-RU" sz="2400" dirty="0" smtClean="0"/>
            </a:br>
            <a:r>
              <a:rPr lang="ru-RU" altLang="ru-RU" sz="2400" dirty="0" smtClean="0"/>
              <a:t>стандартов МТК 52/ТК52, введенных в действие в 2016 г.</a:t>
            </a: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E24AA7BE-E7D3-4409-8645-43C4B1D3D92B}" type="slidenum">
              <a:rPr lang="en-US" altLang="ru-RU" sz="2000" smtClean="0"/>
              <a:pPr eaLnBrk="1" hangingPunct="1"/>
              <a:t>9</a:t>
            </a:fld>
            <a:endParaRPr lang="ru-RU" altLang="ru-RU" sz="2000" dirty="0" smtClean="0"/>
          </a:p>
        </p:txBody>
      </p:sp>
      <p:sp>
        <p:nvSpPr>
          <p:cNvPr id="1434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47554" y="6315075"/>
            <a:ext cx="7196446" cy="542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800" dirty="0"/>
              <a:t>Отчет о деятельности ТК 52/МТК 52 «Природный и сжиженный газы» в </a:t>
            </a:r>
            <a:r>
              <a:rPr lang="ru-RU" sz="1800" dirty="0" smtClean="0"/>
              <a:t>201</a:t>
            </a:r>
            <a:r>
              <a:rPr lang="en-US" sz="1800" dirty="0" smtClean="0"/>
              <a:t>6</a:t>
            </a:r>
            <a:r>
              <a:rPr lang="ru-RU" sz="1800" dirty="0" smtClean="0"/>
              <a:t> </a:t>
            </a:r>
            <a:r>
              <a:rPr lang="ru-RU" sz="1800" dirty="0"/>
              <a:t>г.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919872"/>
              </p:ext>
            </p:extLst>
          </p:nvPr>
        </p:nvGraphicFramePr>
        <p:xfrm>
          <a:off x="1" y="1081097"/>
          <a:ext cx="9143999" cy="5251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506"/>
                <a:gridCol w="1227536"/>
                <a:gridCol w="4120736"/>
                <a:gridCol w="914401"/>
                <a:gridCol w="2588820"/>
              </a:tblGrid>
              <a:tr h="4913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Обозначение стандарта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стандарта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Дата</a:t>
                      </a:r>
                      <a:r>
                        <a:rPr lang="ru-RU" sz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введ</a:t>
                      </a:r>
                      <a:r>
                        <a:rPr lang="ru-RU" sz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в действие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Присоединившиеся страны по</a:t>
                      </a:r>
                      <a:r>
                        <a:rPr lang="ru-RU" sz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ме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</a:tr>
              <a:tr h="75296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ГОСТ</a:t>
                      </a:r>
                      <a:r>
                        <a:rPr lang="en-US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33012-2014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(ISO 7941:1988)</a:t>
                      </a:r>
                      <a:endParaRPr lang="ru-RU" sz="1200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Пропан и бутан товарные. Определение состава методом газовой хроматографии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01.01.2016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Россия, Белоруссия, Киргизия, Казахстан</a:t>
                      </a:r>
                    </a:p>
                  </a:txBody>
                  <a:tcPr marL="9318" marR="9318" marT="0" marB="0" anchor="ctr"/>
                </a:tc>
              </a:tr>
              <a:tr h="75677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ГОСТ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22387.5-2014 </a:t>
                      </a:r>
                      <a:endParaRPr lang="ru-RU" sz="1200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для коммунально-бытового потребления. Методы определения интенсивности запаха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01.07.2016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Россия, Армения, Белоруссия, Казахстан, Киргизия, Молдова, Украина 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</a:tr>
              <a:tr h="75677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ГОСТ 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56021-2014</a:t>
                      </a:r>
                      <a:endParaRPr lang="ru-RU" sz="1200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 горючий природный сжиженный. Топливо для двигателей внутреннего сгорания и энергетических установок. Технические условия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01.01.2016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</a:tr>
              <a:tr h="75296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ГОСТ Р 56333-2015 </a:t>
                      </a:r>
                      <a:endParaRPr lang="ru-RU" sz="1200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Газы горючие природные. Стандартные условия измерения и вычисления физико-химических свойств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01.01.2016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</a:tr>
              <a:tr h="75296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ГОСТ </a:t>
                      </a:r>
                      <a:r>
                        <a:rPr lang="en-US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33012-2014 (ISO 7941:1988) </a:t>
                      </a:r>
                      <a:endParaRPr lang="ru-RU" sz="1200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Пропан и бутан товарные. Определение состава методом газовой хроматографии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01</a:t>
                      </a: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.01.2016</a:t>
                      </a:r>
                      <a:r>
                        <a:rPr lang="en-US" sz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Армения, Белоруссия, Киргизия</a:t>
                      </a:r>
                      <a:endParaRPr lang="ru-RU" sz="1200" dirty="0" smtClean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</a:tr>
              <a:tr h="98762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ГОСТ Р 56718-2015</a:t>
                      </a:r>
                      <a:endParaRPr lang="ru-RU" sz="1200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Дистилляты и конденсат газовый. Определение серосодержащих соединений методом газовой хроматографии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01.07.2016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18" marR="931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90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25781</TotalTime>
  <Words>4023</Words>
  <Application>Microsoft Office PowerPoint</Application>
  <PresentationFormat>Экран (4:3)</PresentationFormat>
  <Paragraphs>853</Paragraphs>
  <Slides>30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2_Специальное оформление</vt:lpstr>
      <vt:lpstr>Презентация PowerPoint</vt:lpstr>
      <vt:lpstr>   Оценка деятельности технических комитетов в 2016 году</vt:lpstr>
      <vt:lpstr>   Область стандартизации и задачи ТК 52</vt:lpstr>
      <vt:lpstr>   Состав ТК 52 – 50 организаций</vt:lpstr>
      <vt:lpstr>   Организационная структура ТК 52</vt:lpstr>
      <vt:lpstr>Руководство и секретариаты ТК 52</vt:lpstr>
      <vt:lpstr>Сайт ТК 52 – www.tk-52.ru</vt:lpstr>
      <vt:lpstr>   Нормативная база ТК 52</vt:lpstr>
      <vt:lpstr>  Перечень межгосударственных и национальных  стандартов МТК 52/ТК52, введенных в действие в 2016 г.</vt:lpstr>
      <vt:lpstr>  Перечень межгосударственных и национальных  стандартов МТК 52/ТК52, вводимых в действие 01.01.2017 г.</vt:lpstr>
      <vt:lpstr>  Перечень межгосударственных и национальных  стандартов МТК 52/ТК52, вводимых в действие 01.01.2017 г.</vt:lpstr>
      <vt:lpstr>  Перечень межгосударственных и национальных  стандартов МТК 52/ТК52, вводимых в действие 01.01.2017 г.</vt:lpstr>
      <vt:lpstr>   Информация о ходе разработки стандартов, включенных   в план ТК 52/МТК 52 на  2016 год</vt:lpstr>
      <vt:lpstr>   Информация о ходе разработки стандартов, включенных   в план ТК 52/МТК 52 на  2016 год</vt:lpstr>
      <vt:lpstr>   Информация о ходе разработки стандартов, включенных   в план ТК 52/МТК 52 на  2016 год</vt:lpstr>
      <vt:lpstr>   Информация о ходе разработки стандартов, включенных   в план ТК 52/МТК 52 на  2016 год</vt:lpstr>
      <vt:lpstr>   Итоги выполнения ПРНС-2016 по ТК 52</vt:lpstr>
      <vt:lpstr>Формирование предложений ТК 52 в Программу национальной стандартизации на 2017 г.</vt:lpstr>
      <vt:lpstr>   План ТК 52/МТК 52 по стандартизации на 2017 год  </vt:lpstr>
      <vt:lpstr>   План ТК 52/МТК 52 по стандартизации на 2017 год  </vt:lpstr>
      <vt:lpstr>   План ТК 52/МТК 52 по стандартизации на 2017 год  </vt:lpstr>
      <vt:lpstr>   План ТК 52/МТК 52 по стандартизации на 2017 год  </vt:lpstr>
      <vt:lpstr>   План ТК 52/МТК 52 по стандартизации на 2017 год  </vt:lpstr>
      <vt:lpstr>МТК 52 Природный и сжиженные газы</vt:lpstr>
      <vt:lpstr>Состав МТК 52 «Природный и сжиженные газы»</vt:lpstr>
      <vt:lpstr>Состав МТК 52 «Природный и сжиженные газы»</vt:lpstr>
      <vt:lpstr>Область действия МТК 52 Природный и сжиженные газы</vt:lpstr>
      <vt:lpstr>Сайт МТК 52 – www.mtk-52.ru</vt:lpstr>
      <vt:lpstr>Приоритетные направления стандартизации МТК 52 </vt:lpstr>
      <vt:lpstr>Презентация PowerPoint</vt:lpstr>
    </vt:vector>
  </TitlesOfParts>
  <Company>Typo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Pirit</dc:creator>
  <cp:lastModifiedBy>Z_Yusupova</cp:lastModifiedBy>
  <cp:revision>1106</cp:revision>
  <cp:lastPrinted>2016-12-13T13:06:17Z</cp:lastPrinted>
  <dcterms:created xsi:type="dcterms:W3CDTF">2009-07-15T11:37:47Z</dcterms:created>
  <dcterms:modified xsi:type="dcterms:W3CDTF">2017-01-09T09:00:48Z</dcterms:modified>
</cp:coreProperties>
</file>