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58" r:id="rId2"/>
    <p:sldMasterId id="2147483659" r:id="rId3"/>
    <p:sldMasterId id="2147483660" r:id="rId4"/>
    <p:sldMasterId id="2147483661" r:id="rId5"/>
    <p:sldMasterId id="2147483662" r:id="rId6"/>
    <p:sldMasterId id="2147483655" r:id="rId7"/>
  </p:sldMasterIdLst>
  <p:notesMasterIdLst>
    <p:notesMasterId r:id="rId20"/>
  </p:notesMasterIdLst>
  <p:handoutMasterIdLst>
    <p:handoutMasterId r:id="rId21"/>
  </p:handoutMasterIdLst>
  <p:sldIdLst>
    <p:sldId id="293" r:id="rId8"/>
    <p:sldId id="328" r:id="rId9"/>
    <p:sldId id="303" r:id="rId10"/>
    <p:sldId id="326" r:id="rId11"/>
    <p:sldId id="314" r:id="rId12"/>
    <p:sldId id="329" r:id="rId13"/>
    <p:sldId id="316" r:id="rId14"/>
    <p:sldId id="330" r:id="rId15"/>
    <p:sldId id="323" r:id="rId16"/>
    <p:sldId id="333" r:id="rId17"/>
    <p:sldId id="335" r:id="rId18"/>
    <p:sldId id="312" r:id="rId19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2D6A829-DC91-4E05-8C69-3CFCCEE08D85}">
          <p14:sldIdLst>
            <p14:sldId id="293"/>
            <p14:sldId id="328"/>
            <p14:sldId id="303"/>
            <p14:sldId id="326"/>
            <p14:sldId id="314"/>
            <p14:sldId id="329"/>
            <p14:sldId id="316"/>
            <p14:sldId id="330"/>
            <p14:sldId id="323"/>
            <p14:sldId id="333"/>
            <p14:sldId id="335"/>
            <p14:sldId id="31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33CCCC"/>
    <a:srgbClr val="0066CC"/>
    <a:srgbClr val="6600FF"/>
    <a:srgbClr val="0099FF"/>
    <a:srgbClr val="0066FF"/>
    <a:srgbClr val="3399FF"/>
    <a:srgbClr val="9966FF"/>
    <a:srgbClr val="3366FF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9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96" y="-126"/>
      </p:cViewPr>
      <p:guideLst>
        <p:guide orient="horz" pos="1780"/>
        <p:guide orient="horz" pos="2812"/>
        <p:guide orient="horz" pos="3875"/>
        <p:guide orient="horz" pos="825"/>
        <p:guide orient="horz" pos="3268"/>
        <p:guide orient="horz" pos="589"/>
        <p:guide orient="horz" pos="1247"/>
        <p:guide pos="141"/>
        <p:guide pos="1089"/>
        <p:guide pos="1558"/>
        <p:guide pos="5423"/>
        <p:guide pos="3763"/>
        <p:guide pos="5626"/>
        <p:guide pos="1363"/>
        <p:guide pos="289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-2118" y="-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2BCD6F1-CF09-47AC-B1E3-BECDAEA490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498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E887222-2D52-4300-8A74-D92C229E9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810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E556704-5784-4208-A2F9-DD9B768CF9D5}" type="slidenum">
              <a:rPr lang="ru-RU" altLang="ru-RU" sz="1300" smtClean="0"/>
              <a:pPr eaLnBrk="1" hangingPunct="1">
                <a:spcBef>
                  <a:spcPct val="0"/>
                </a:spcBef>
              </a:pPr>
              <a:t>1</a:t>
            </a:fld>
            <a:endParaRPr lang="ru-RU" altLang="ru-RU" sz="13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rtl="0"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B3183-2BFE-4014-B1F3-067819B073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Актуальные проблемы измерения показателей качества природного газа </a:t>
            </a:r>
          </a:p>
        </p:txBody>
      </p:sp>
    </p:spTree>
    <p:extLst>
      <p:ext uri="{BB962C8B-B14F-4D97-AF65-F5344CB8AC3E}">
        <p14:creationId xmlns:p14="http://schemas.microsoft.com/office/powerpoint/2010/main" val="2371331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17654314-A415-4966-B295-F85D7E2FF0FC}" type="datetime1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 2005 год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0C4CE-E118-4967-9CDA-1729027B9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45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rtl="0"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48890-746A-48E5-8F28-E5FF773117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Актуальные проблемы измерения показателей качества природного газа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59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rtl="0">
              <a:defRPr sz="28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FB012-4760-4C82-90BD-EF2C5F060F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Актуальные проблемы измерения показателей качества природного газа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3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rtl="0">
              <a:defRPr sz="2800">
                <a:solidFill>
                  <a:srgbClr val="003366"/>
                </a:solidFill>
              </a:defRPr>
            </a:lvl1pPr>
            <a:lvl2pPr>
              <a:defRPr sz="3200">
                <a:solidFill>
                  <a:srgbClr val="003366"/>
                </a:solidFill>
              </a:defRPr>
            </a:lvl2pPr>
            <a:lvl3pPr>
              <a:defRPr sz="2800">
                <a:solidFill>
                  <a:srgbClr val="003366"/>
                </a:solidFill>
              </a:defRPr>
            </a:lvl3pPr>
            <a:lvl4pPr>
              <a:defRPr sz="2400">
                <a:solidFill>
                  <a:srgbClr val="003366"/>
                </a:solidFill>
              </a:defRPr>
            </a:lvl4pPr>
            <a:lvl5pPr>
              <a:defRPr sz="2400">
                <a:solidFill>
                  <a:srgbClr val="003366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2482A-45DB-4F43-A981-E7EEAC00C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Актуальные проблемы измерения показателей качества природного газа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6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rtl="0"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0E041-1FB3-4A8F-9013-AFBFDE5BA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Актуальные проблемы измерения показателей качества природного газа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rtl="0">
              <a:defRPr lang="en-US" dirty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11745-78D4-49A4-9409-4E4134FC7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Актуальные проблемы измерения показателей качества природного газа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7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dirty="0" smtClean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5090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7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Sample text</a:t>
            </a:r>
          </a:p>
        </p:txBody>
      </p:sp>
      <p:grpSp>
        <p:nvGrpSpPr>
          <p:cNvPr id="1027" name="Group 3"/>
          <p:cNvGrpSpPr>
            <a:grpSpLocks/>
          </p:cNvGrpSpPr>
          <p:nvPr userDrawn="1"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1037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8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9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1029" name="Rectangle 8"/>
          <p:cNvSpPr>
            <a:spLocks noChangeArrowheads="1"/>
          </p:cNvSpPr>
          <p:nvPr userDrawn="1"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1030" name="Line 9"/>
          <p:cNvSpPr>
            <a:spLocks noChangeShapeType="1"/>
          </p:cNvSpPr>
          <p:nvPr userDrawn="1"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Sample header</a:t>
            </a:r>
          </a:p>
        </p:txBody>
      </p:sp>
      <p:sp>
        <p:nvSpPr>
          <p:cNvPr id="1032" name="Line 14"/>
          <p:cNvSpPr>
            <a:spLocks noChangeShapeType="1"/>
          </p:cNvSpPr>
          <p:nvPr userDrawn="1"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033" name="Line 15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9937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952D0D9F-B4C9-4ADC-B48F-2C9E1212C4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9938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rtl="0">
              <a:spcBef>
                <a:spcPct val="50000"/>
              </a:spcBef>
              <a:defRPr sz="1300"/>
            </a:lvl1pPr>
          </a:lstStyle>
          <a:p>
            <a:pPr>
              <a:defRPr/>
            </a:pPr>
            <a:r>
              <a:rPr lang="ru-RU"/>
              <a:t> Актуальные проблемы измерения показателей качества природного газа </a:t>
            </a:r>
            <a:endParaRPr lang="en-US"/>
          </a:p>
        </p:txBody>
      </p:sp>
      <p:pic>
        <p:nvPicPr>
          <p:cNvPr id="1036" name="Picture 37" descr="Logo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65100"/>
            <a:ext cx="15621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Sample text</a:t>
            </a:r>
          </a:p>
        </p:txBody>
      </p:sp>
      <p:sp>
        <p:nvSpPr>
          <p:cNvPr id="2051" name="Rectangle 20"/>
          <p:cNvSpPr>
            <a:spLocks noChangeArrowheads="1"/>
          </p:cNvSpPr>
          <p:nvPr userDrawn="1"/>
        </p:nvSpPr>
        <p:spPr bwMode="auto">
          <a:xfrm>
            <a:off x="1939925" y="2606675"/>
            <a:ext cx="7204075" cy="3713163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grpSp>
        <p:nvGrpSpPr>
          <p:cNvPr id="2052" name="Group 3"/>
          <p:cNvGrpSpPr>
            <a:grpSpLocks/>
          </p:cNvGrpSpPr>
          <p:nvPr userDrawn="1"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2062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063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064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2053" name="Rectangle 7"/>
          <p:cNvSpPr>
            <a:spLocks noChangeArrowheads="1"/>
          </p:cNvSpPr>
          <p:nvPr userDrawn="1"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2054" name="Rectangle 8"/>
          <p:cNvSpPr>
            <a:spLocks noChangeArrowheads="1"/>
          </p:cNvSpPr>
          <p:nvPr userDrawn="1"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2055" name="Line 9"/>
          <p:cNvSpPr>
            <a:spLocks noChangeShapeType="1"/>
          </p:cNvSpPr>
          <p:nvPr userDrawn="1"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5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Sample header</a:t>
            </a:r>
            <a:endParaRPr lang="ru-RU" altLang="ru-RU" smtClean="0"/>
          </a:p>
        </p:txBody>
      </p:sp>
      <p:sp>
        <p:nvSpPr>
          <p:cNvPr id="269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B8516E28-EF97-4F7B-B5E0-35B1B63D4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058" name="Line 21"/>
          <p:cNvSpPr>
            <a:spLocks noChangeShapeType="1"/>
          </p:cNvSpPr>
          <p:nvPr userDrawn="1"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59" name="Line 22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934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300"/>
            </a:lvl1pPr>
          </a:lstStyle>
          <a:p>
            <a:pPr>
              <a:defRPr/>
            </a:pPr>
            <a:r>
              <a:rPr lang="ru-RU"/>
              <a:t> Актуальные проблемы измерения показателей качества природного газа </a:t>
            </a:r>
            <a:endParaRPr lang="en-US"/>
          </a:p>
        </p:txBody>
      </p:sp>
      <p:pic>
        <p:nvPicPr>
          <p:cNvPr id="2061" name="Picture 37" descr="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65100"/>
            <a:ext cx="15621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Sample text</a:t>
            </a:r>
          </a:p>
        </p:txBody>
      </p:sp>
      <p:sp>
        <p:nvSpPr>
          <p:cNvPr id="3075" name="Rectangle 19"/>
          <p:cNvSpPr>
            <a:spLocks noChangeArrowheads="1"/>
          </p:cNvSpPr>
          <p:nvPr userDrawn="1"/>
        </p:nvSpPr>
        <p:spPr bwMode="auto">
          <a:xfrm>
            <a:off x="0" y="2605088"/>
            <a:ext cx="9144000" cy="3713162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grpSp>
        <p:nvGrpSpPr>
          <p:cNvPr id="3076" name="Group 3"/>
          <p:cNvGrpSpPr>
            <a:grpSpLocks/>
          </p:cNvGrpSpPr>
          <p:nvPr userDrawn="1"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3087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088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089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3077" name="Rectangle 7"/>
          <p:cNvSpPr>
            <a:spLocks noChangeArrowheads="1"/>
          </p:cNvSpPr>
          <p:nvPr userDrawn="1"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3078" name="Rectangle 8"/>
          <p:cNvSpPr>
            <a:spLocks noChangeArrowheads="1"/>
          </p:cNvSpPr>
          <p:nvPr userDrawn="1"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3079" name="Line 9"/>
          <p:cNvSpPr>
            <a:spLocks noChangeShapeType="1"/>
          </p:cNvSpPr>
          <p:nvPr userDrawn="1"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080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Sample header</a:t>
            </a:r>
            <a:endParaRPr lang="ru-RU" altLang="ru-RU" smtClean="0"/>
          </a:p>
        </p:txBody>
      </p:sp>
      <p:sp>
        <p:nvSpPr>
          <p:cNvPr id="270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7F0CA139-4B6A-4124-85EF-2E1803F212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082" name="Rectangle 15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3083" name="Line 20"/>
          <p:cNvSpPr>
            <a:spLocks noChangeShapeType="1"/>
          </p:cNvSpPr>
          <p:nvPr userDrawn="1"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084" name="Line 21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70365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300"/>
            </a:lvl1pPr>
          </a:lstStyle>
          <a:p>
            <a:pPr>
              <a:defRPr/>
            </a:pPr>
            <a:r>
              <a:rPr lang="ru-RU"/>
              <a:t> Актуальные проблемы измерения показателей качества природного газа </a:t>
            </a:r>
            <a:endParaRPr lang="en-US"/>
          </a:p>
        </p:txBody>
      </p:sp>
      <p:pic>
        <p:nvPicPr>
          <p:cNvPr id="3086" name="Picture 37" descr="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65100"/>
            <a:ext cx="15621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Sample text</a:t>
            </a:r>
          </a:p>
        </p:txBody>
      </p:sp>
      <p:sp>
        <p:nvSpPr>
          <p:cNvPr id="4099" name="Rectangle 23"/>
          <p:cNvSpPr>
            <a:spLocks noChangeArrowheads="1"/>
          </p:cNvSpPr>
          <p:nvPr userDrawn="1"/>
        </p:nvSpPr>
        <p:spPr bwMode="auto">
          <a:xfrm>
            <a:off x="0" y="2151063"/>
            <a:ext cx="9144000" cy="4160837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grpSp>
        <p:nvGrpSpPr>
          <p:cNvPr id="4100" name="Group 3"/>
          <p:cNvGrpSpPr>
            <a:grpSpLocks/>
          </p:cNvGrpSpPr>
          <p:nvPr userDrawn="1"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4111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4112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4113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4101" name="Rectangle 7"/>
          <p:cNvSpPr>
            <a:spLocks noChangeArrowheads="1"/>
          </p:cNvSpPr>
          <p:nvPr userDrawn="1"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4102" name="Rectangle 8"/>
          <p:cNvSpPr>
            <a:spLocks noChangeArrowheads="1"/>
          </p:cNvSpPr>
          <p:nvPr userDrawn="1"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4103" name="Line 9"/>
          <p:cNvSpPr>
            <a:spLocks noChangeShapeType="1"/>
          </p:cNvSpPr>
          <p:nvPr userDrawn="1"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104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Sample header</a:t>
            </a:r>
            <a:endParaRPr lang="ru-RU" altLang="ru-RU" smtClean="0"/>
          </a:p>
        </p:txBody>
      </p:sp>
      <p:sp>
        <p:nvSpPr>
          <p:cNvPr id="2713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533EAA84-1226-473E-8D84-900FA7334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106" name="Rectangle 15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4107" name="Line 24"/>
          <p:cNvSpPr>
            <a:spLocks noChangeShapeType="1"/>
          </p:cNvSpPr>
          <p:nvPr userDrawn="1"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108" name="Line 25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71393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300"/>
            </a:lvl1pPr>
          </a:lstStyle>
          <a:p>
            <a:pPr>
              <a:defRPr/>
            </a:pPr>
            <a:r>
              <a:rPr lang="ru-RU"/>
              <a:t> Актуальные проблемы измерения показателей качества природного газа </a:t>
            </a:r>
            <a:endParaRPr lang="en-US"/>
          </a:p>
        </p:txBody>
      </p:sp>
      <p:pic>
        <p:nvPicPr>
          <p:cNvPr id="4110" name="Picture 37" descr="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65100"/>
            <a:ext cx="15621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 userDrawn="1"/>
        </p:nvSpPr>
        <p:spPr bwMode="auto">
          <a:xfrm>
            <a:off x="1935163" y="1077913"/>
            <a:ext cx="7208837" cy="5262562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grpSp>
        <p:nvGrpSpPr>
          <p:cNvPr id="5123" name="Group 3"/>
          <p:cNvGrpSpPr>
            <a:grpSpLocks/>
          </p:cNvGrpSpPr>
          <p:nvPr userDrawn="1"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5135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5136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5137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5124" name="Rectangle 7"/>
          <p:cNvSpPr>
            <a:spLocks noChangeArrowheads="1"/>
          </p:cNvSpPr>
          <p:nvPr userDrawn="1"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5125" name="Rectangle 8"/>
          <p:cNvSpPr>
            <a:spLocks noChangeArrowheads="1"/>
          </p:cNvSpPr>
          <p:nvPr userDrawn="1"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5126" name="Line 9"/>
          <p:cNvSpPr>
            <a:spLocks noChangeShapeType="1"/>
          </p:cNvSpPr>
          <p:nvPr userDrawn="1"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51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Sample header</a:t>
            </a:r>
            <a:endParaRPr lang="ru-RU" altLang="ru-RU" smtClean="0"/>
          </a:p>
        </p:txBody>
      </p:sp>
      <p:sp>
        <p:nvSpPr>
          <p:cNvPr id="512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82675"/>
            <a:ext cx="1936750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Sample text</a:t>
            </a:r>
          </a:p>
        </p:txBody>
      </p:sp>
      <p:sp>
        <p:nvSpPr>
          <p:cNvPr id="2723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49C1A556-0B76-475E-8E66-A297A976B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130" name="Rectangle 15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5131" name="Line 17"/>
          <p:cNvSpPr>
            <a:spLocks noChangeShapeType="1"/>
          </p:cNvSpPr>
          <p:nvPr userDrawn="1"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5132" name="Line 18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72411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300"/>
            </a:lvl1pPr>
          </a:lstStyle>
          <a:p>
            <a:pPr>
              <a:defRPr/>
            </a:pPr>
            <a:r>
              <a:rPr lang="ru-RU"/>
              <a:t> Актуальные проблемы измерения показателей качества природного газа </a:t>
            </a:r>
            <a:endParaRPr lang="en-US"/>
          </a:p>
        </p:txBody>
      </p:sp>
      <p:pic>
        <p:nvPicPr>
          <p:cNvPr id="5134" name="Picture 37" descr="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65100"/>
            <a:ext cx="15621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 userDrawn="1"/>
        </p:nvSpPr>
        <p:spPr bwMode="auto">
          <a:xfrm>
            <a:off x="3057525" y="1087438"/>
            <a:ext cx="6086475" cy="525145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grpSp>
        <p:nvGrpSpPr>
          <p:cNvPr id="6147" name="Group 3"/>
          <p:cNvGrpSpPr>
            <a:grpSpLocks/>
          </p:cNvGrpSpPr>
          <p:nvPr userDrawn="1"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6159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6160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6161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6148" name="Rectangle 7"/>
          <p:cNvSpPr>
            <a:spLocks noChangeArrowheads="1"/>
          </p:cNvSpPr>
          <p:nvPr userDrawn="1"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6149" name="Rectangle 8"/>
          <p:cNvSpPr>
            <a:spLocks noChangeArrowheads="1"/>
          </p:cNvSpPr>
          <p:nvPr userDrawn="1"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6150" name="Line 9"/>
          <p:cNvSpPr>
            <a:spLocks noChangeShapeType="1"/>
          </p:cNvSpPr>
          <p:nvPr userDrawn="1"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615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Sample header</a:t>
            </a:r>
            <a:endParaRPr lang="ru-RU" altLang="ru-RU" smtClean="0"/>
          </a:p>
        </p:txBody>
      </p:sp>
      <p:sp>
        <p:nvSpPr>
          <p:cNvPr id="6152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00138"/>
            <a:ext cx="3059113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Sample text</a:t>
            </a:r>
          </a:p>
        </p:txBody>
      </p:sp>
      <p:sp>
        <p:nvSpPr>
          <p:cNvPr id="2754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C775239F-586D-48E2-B0B1-70E0535BF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154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6155" name="Line 16"/>
          <p:cNvSpPr>
            <a:spLocks noChangeShapeType="1"/>
          </p:cNvSpPr>
          <p:nvPr userDrawn="1"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6156" name="Line 17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7548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300"/>
            </a:lvl1pPr>
          </a:lstStyle>
          <a:p>
            <a:pPr>
              <a:defRPr/>
            </a:pPr>
            <a:r>
              <a:rPr lang="ru-RU"/>
              <a:t> Актуальные проблемы измерения показателей качества природного газа </a:t>
            </a:r>
            <a:endParaRPr lang="en-US"/>
          </a:p>
        </p:txBody>
      </p:sp>
      <p:pic>
        <p:nvPicPr>
          <p:cNvPr id="6158" name="Picture 37" descr="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65100"/>
            <a:ext cx="15621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0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ru-RU" smtClean="0"/>
              <a:t> </a:t>
            </a:r>
            <a:endParaRPr lang="ru-RU" altLang="ru-RU" smtClean="0"/>
          </a:p>
        </p:txBody>
      </p:sp>
      <p:sp>
        <p:nvSpPr>
          <p:cNvPr id="7171" name="Rectangle 9"/>
          <p:cNvSpPr>
            <a:spLocks noChangeArrowheads="1"/>
          </p:cNvSpPr>
          <p:nvPr userDrawn="1"/>
        </p:nvSpPr>
        <p:spPr bwMode="auto">
          <a:xfrm>
            <a:off x="0" y="6313488"/>
            <a:ext cx="9144000" cy="544512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172" name="Rectangle 13"/>
          <p:cNvSpPr>
            <a:spLocks noChangeArrowheads="1"/>
          </p:cNvSpPr>
          <p:nvPr userDrawn="1"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173" name="Rectangle 14"/>
          <p:cNvSpPr>
            <a:spLocks noChangeArrowheads="1"/>
          </p:cNvSpPr>
          <p:nvPr userDrawn="1"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174" name="Line 15"/>
          <p:cNvSpPr>
            <a:spLocks noChangeShapeType="1"/>
          </p:cNvSpPr>
          <p:nvPr userDrawn="1"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7175" name="Line 33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7176" name="Line 34"/>
          <p:cNvSpPr>
            <a:spLocks noChangeShapeType="1"/>
          </p:cNvSpPr>
          <p:nvPr userDrawn="1"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7177" name="Picture 37" descr="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65100"/>
            <a:ext cx="15621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1938338" y="6362700"/>
            <a:ext cx="72056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 sz="1300"/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0" y="1053886"/>
            <a:ext cx="9144000" cy="5308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/>
            <a:endParaRPr lang="ru-RU" altLang="ru-RU" sz="3600" b="1" dirty="0" smtClean="0"/>
          </a:p>
          <a:p>
            <a:pPr algn="ctr"/>
            <a:endParaRPr lang="ru-RU" altLang="ru-RU" sz="3600" b="1" dirty="0"/>
          </a:p>
          <a:p>
            <a:pPr algn="ctr"/>
            <a:endParaRPr lang="ru-RU" altLang="ru-RU" sz="2400" b="1" dirty="0" smtClean="0"/>
          </a:p>
          <a:p>
            <a:pPr algn="ctr"/>
            <a:endParaRPr lang="en-US" altLang="ru-RU" sz="2400" b="1" dirty="0" smtClean="0"/>
          </a:p>
          <a:p>
            <a:pPr algn="ctr"/>
            <a:endParaRPr lang="en-US" altLang="ru-RU" sz="2400" b="1" dirty="0"/>
          </a:p>
          <a:p>
            <a:pPr algn="ctr"/>
            <a:endParaRPr lang="ru-RU" altLang="ru-RU" sz="2400" b="1" dirty="0" smtClean="0"/>
          </a:p>
          <a:p>
            <a:pPr algn="ctr"/>
            <a:endParaRPr lang="ru-RU" altLang="ru-RU" sz="2400" b="1" dirty="0"/>
          </a:p>
          <a:p>
            <a:pPr algn="ctr"/>
            <a:endParaRPr lang="ru-RU" altLang="ru-RU" sz="2400" b="1" dirty="0" smtClean="0"/>
          </a:p>
          <a:p>
            <a:pPr algn="r"/>
            <a:r>
              <a:rPr lang="ru-RU" altLang="ru-RU" sz="2400" i="1" dirty="0" smtClean="0">
                <a:cs typeface="Times New Roman" panose="02020603050405020304" pitchFamily="18" charset="0"/>
              </a:rPr>
              <a:t>                                                      </a:t>
            </a:r>
            <a:r>
              <a:rPr lang="ru-RU" altLang="ru-RU" sz="2000" i="1" dirty="0" smtClean="0">
                <a:cs typeface="Times New Roman" panose="02020603050405020304" pitchFamily="18" charset="0"/>
              </a:rPr>
              <a:t>Т. В. Максимова – ведущий научный сотрудник</a:t>
            </a:r>
            <a:r>
              <a:rPr lang="ru-RU" altLang="ru-RU" sz="1800" i="1" dirty="0" smtClean="0"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ru-RU" altLang="ru-RU" sz="1800" i="1" dirty="0" smtClean="0">
                <a:cs typeface="Times New Roman" panose="02020603050405020304" pitchFamily="18" charset="0"/>
              </a:rPr>
              <a:t>                                                                                             лаборатории </a:t>
            </a:r>
            <a:r>
              <a:rPr lang="ru-RU" altLang="ru-RU" sz="2000" i="1" dirty="0" smtClean="0">
                <a:cs typeface="Times New Roman" panose="02020603050405020304" pitchFamily="18" charset="0"/>
              </a:rPr>
              <a:t>контроля качества природного газа</a:t>
            </a:r>
          </a:p>
          <a:p>
            <a:pPr algn="r"/>
            <a:r>
              <a:rPr lang="ru-RU" altLang="ru-RU" sz="2000" i="1" dirty="0" smtClean="0">
                <a:cs typeface="Times New Roman" panose="02020603050405020304" pitchFamily="18" charset="0"/>
              </a:rPr>
              <a:t>                                                                              Центра метрологического обеспечения </a:t>
            </a:r>
          </a:p>
          <a:p>
            <a:pPr algn="r"/>
            <a:r>
              <a:rPr lang="ru-RU" altLang="ru-RU" sz="2000" i="1" dirty="0" smtClean="0">
                <a:cs typeface="Times New Roman" panose="02020603050405020304" pitchFamily="18" charset="0"/>
              </a:rPr>
              <a:t>                                                                                                       ООО </a:t>
            </a:r>
            <a:r>
              <a:rPr lang="ru-RU" altLang="ru-RU" sz="2000" i="1" dirty="0">
                <a:cs typeface="Times New Roman" panose="02020603050405020304" pitchFamily="18" charset="0"/>
              </a:rPr>
              <a:t>«Газпром ВНИИГАЗ» </a:t>
            </a:r>
          </a:p>
          <a:p>
            <a:pPr algn="ctr"/>
            <a:endParaRPr lang="ru-RU" altLang="ru-RU" sz="2400" b="1" dirty="0" smtClean="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325225" y="2118772"/>
            <a:ext cx="8493549" cy="17557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3600" kern="0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Актуализация фонда стандартов. Методы определения </a:t>
            </a:r>
            <a:br>
              <a:rPr lang="ru-RU" sz="3600" kern="0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3600" kern="0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теплоты сгорания    </a:t>
            </a:r>
            <a:br>
              <a:rPr lang="ru-RU" sz="3600" kern="0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ru-RU" sz="3600" kern="0" spc="3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948069" y="17848"/>
            <a:ext cx="7195931" cy="103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2400" b="1" kern="0" dirty="0" smtClean="0"/>
              <a:t>Заседание Технического комитета</a:t>
            </a:r>
          </a:p>
          <a:p>
            <a:pPr marL="0" indent="0" algn="ctr" eaLnBrk="1" hangingPunct="1">
              <a:defRPr/>
            </a:pPr>
            <a:r>
              <a:rPr lang="ru-RU" altLang="ru-RU" sz="2400" b="1" kern="0" dirty="0" smtClean="0"/>
              <a:t>по стандартизации ТК 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0C4CE-E118-4967-9CDA-1729027B971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948069" y="6335515"/>
            <a:ext cx="7195931" cy="51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1800" b="1" kern="0" dirty="0" smtClean="0"/>
              <a:t>Заседание Технического комитета по стандартизации ТК 52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64028" y="0"/>
            <a:ext cx="7179972" cy="897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4000"/>
              </a:lnSpc>
              <a:defRPr/>
            </a:pPr>
            <a:r>
              <a:rPr lang="ru-RU" sz="2400" b="1" i="1" dirty="0"/>
              <a:t>Применяемы средства измерения для определения теплоты сгорания природного газа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41962" y="1159097"/>
            <a:ext cx="504799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0" algn="just" eaLnBrk="1" hangingPunct="1">
              <a:defRPr/>
            </a:pPr>
            <a:r>
              <a:rPr lang="ru-RU" altLang="ru-RU" sz="24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Автоматические калориметры непрерывного действия</a:t>
            </a:r>
            <a:endParaRPr lang="ru-RU" sz="2000" dirty="0">
              <a:solidFill>
                <a:schemeClr val="tx1"/>
              </a:solidFill>
            </a:endParaRPr>
          </a:p>
          <a:p>
            <a:pPr indent="452438" algn="just" eaLnBrk="1" hangingPunct="1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- предназначены </a:t>
            </a:r>
            <a:r>
              <a:rPr lang="ru-RU" sz="1600" dirty="0">
                <a:solidFill>
                  <a:schemeClr val="tx1"/>
                </a:solidFill>
              </a:rPr>
              <a:t>для непрерывных измерений низшей объемной теплоты сгорания </a:t>
            </a:r>
            <a:r>
              <a:rPr lang="ru-RU" sz="1600" dirty="0" smtClean="0">
                <a:solidFill>
                  <a:schemeClr val="tx1"/>
                </a:solidFill>
              </a:rPr>
              <a:t>горючих </a:t>
            </a:r>
            <a:r>
              <a:rPr lang="ru-RU" sz="1600" dirty="0">
                <a:solidFill>
                  <a:schemeClr val="tx1"/>
                </a:solidFill>
              </a:rPr>
              <a:t>газов, включая природный газ, в целях внутреннего учета потребления и осуществления на их основе учетно-расчетных операций между поставщиками и потребителями </a:t>
            </a:r>
            <a:r>
              <a:rPr lang="ru-RU" sz="1600" dirty="0" smtClean="0">
                <a:solidFill>
                  <a:schemeClr val="tx1"/>
                </a:solidFill>
              </a:rPr>
              <a:t>газа</a:t>
            </a:r>
            <a:r>
              <a:rPr lang="ru-RU" sz="1600" dirty="0">
                <a:solidFill>
                  <a:schemeClr val="tx1"/>
                </a:solidFill>
              </a:rPr>
              <a:t>;</a:t>
            </a:r>
            <a:endParaRPr lang="ru-RU" sz="1600" dirty="0" smtClean="0">
              <a:solidFill>
                <a:schemeClr val="tx1"/>
              </a:solidFill>
            </a:endParaRPr>
          </a:p>
          <a:p>
            <a:pPr indent="452438" algn="just" eaLnBrk="1" hangingPunct="1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- позволяющие </a:t>
            </a:r>
            <a:r>
              <a:rPr lang="ru-RU" sz="1600" dirty="0">
                <a:solidFill>
                  <a:schemeClr val="tx1"/>
                </a:solidFill>
              </a:rPr>
              <a:t>отслеживать даже кратковременные и незначительные колебания калорийности, учитывать их при коммерческих расчетах, в системах регулирования за счет поддержания режима наилучшего сгорания газа с максимальной эффективностью.</a:t>
            </a:r>
            <a:endParaRPr lang="ru-RU" sz="1600" dirty="0" smtClean="0">
              <a:solidFill>
                <a:schemeClr val="tx1"/>
              </a:solidFill>
            </a:endParaRPr>
          </a:p>
          <a:p>
            <a:pPr indent="452438" algn="just" eaLnBrk="1" hangingPunct="1">
              <a:defRPr/>
            </a:pPr>
            <a:endParaRPr lang="ru-RU" altLang="ru-RU" sz="16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2050" name="Picture 2" descr="http://zaotfp.ru/nk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159098"/>
            <a:ext cx="2486025" cy="490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396409" y="4516626"/>
            <a:ext cx="4591321" cy="27648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Калориметр </a:t>
            </a:r>
            <a:r>
              <a:rPr lang="ru-RU" b="1" dirty="0">
                <a:solidFill>
                  <a:schemeClr val="tx1"/>
                </a:solidFill>
              </a:rPr>
              <a:t>газовый </a:t>
            </a:r>
            <a:r>
              <a:rPr lang="ru-RU" b="1" dirty="0" smtClean="0">
                <a:solidFill>
                  <a:schemeClr val="tx1"/>
                </a:solidFill>
              </a:rPr>
              <a:t>НКС</a:t>
            </a:r>
          </a:p>
          <a:p>
            <a:r>
              <a:rPr lang="ru-RU" sz="1600" dirty="0">
                <a:solidFill>
                  <a:schemeClr val="tx1"/>
                </a:solidFill>
              </a:rPr>
              <a:t>Диапазон измерения  </a:t>
            </a:r>
            <a:r>
              <a:rPr lang="ru-RU" sz="1600" dirty="0" smtClean="0">
                <a:solidFill>
                  <a:schemeClr val="tx1"/>
                </a:solidFill>
              </a:rPr>
              <a:t>низшей объемной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теплоты </a:t>
            </a:r>
            <a:r>
              <a:rPr lang="ru-RU" sz="1600" dirty="0">
                <a:solidFill>
                  <a:schemeClr val="tx1"/>
                </a:solidFill>
              </a:rPr>
              <a:t>сгорания </a:t>
            </a:r>
            <a:r>
              <a:rPr lang="ru-RU" sz="1600" dirty="0" smtClean="0">
                <a:solidFill>
                  <a:schemeClr val="tx1"/>
                </a:solidFill>
              </a:rPr>
              <a:t>25-41 МДж/м</a:t>
            </a:r>
            <a:r>
              <a:rPr lang="ru-RU" sz="1600" baseline="30000" dirty="0" smtClean="0">
                <a:solidFill>
                  <a:schemeClr val="tx1"/>
                </a:solidFill>
              </a:rPr>
              <a:t>3</a:t>
            </a: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Предел </a:t>
            </a:r>
            <a:r>
              <a:rPr lang="ru-RU" sz="1600" dirty="0">
                <a:solidFill>
                  <a:schemeClr val="tx1"/>
                </a:solidFill>
              </a:rPr>
              <a:t>допускаемой погрешности калориметра ± </a:t>
            </a:r>
            <a:r>
              <a:rPr lang="ru-RU" sz="1600" dirty="0" smtClean="0">
                <a:solidFill>
                  <a:schemeClr val="tx1"/>
                </a:solidFill>
              </a:rPr>
              <a:t>0.3 %</a:t>
            </a:r>
          </a:p>
          <a:p>
            <a:endParaRPr lang="ru-RU" sz="1600" dirty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baseline="30000" dirty="0" smtClean="0">
              <a:solidFill>
                <a:schemeClr val="tx1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0C4CE-E118-4967-9CDA-1729027B9716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76907" y="206062"/>
            <a:ext cx="71670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Заключение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328498"/>
            <a:ext cx="87283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8188" indent="-285750" algn="just">
              <a:buFontTx/>
              <a:buChar char="-"/>
              <a:defRPr/>
            </a:pPr>
            <a:r>
              <a:rPr lang="ru-RU" altLang="ru-RU" sz="1800" b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ГОСТ 10062-75 </a:t>
            </a:r>
            <a:r>
              <a:rPr lang="ru-RU" altLang="ru-RU" sz="1800" b="1" kern="0" dirty="0">
                <a:solidFill>
                  <a:schemeClr val="tx1"/>
                </a:solidFill>
                <a:cs typeface="Arial" panose="020B0604020202020204" pitchFamily="34" charset="0"/>
              </a:rPr>
              <a:t>и ГОСТ  </a:t>
            </a:r>
            <a:r>
              <a:rPr lang="ru-RU" altLang="ru-RU" sz="1800" b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27193-86 </a:t>
            </a:r>
            <a:r>
              <a:rPr lang="ru-RU" sz="1800" b="1" dirty="0" smtClean="0">
                <a:solidFill>
                  <a:schemeClr val="tx1"/>
                </a:solidFill>
              </a:rPr>
              <a:t>устарели и не соответствуют современному научно-техническому уровню, а также требованиями ФЗ-184, ФЗ-102 и ФЗ-162.</a:t>
            </a:r>
          </a:p>
          <a:p>
            <a:pPr marL="738188" indent="-285750" algn="just">
              <a:buFontTx/>
              <a:buChar char="-"/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Проведенный </a:t>
            </a:r>
            <a:r>
              <a:rPr lang="ru-RU" sz="1800" b="1" dirty="0">
                <a:solidFill>
                  <a:schemeClr val="tx1"/>
                </a:solidFill>
              </a:rPr>
              <a:t>опрос среди членов ТК 52 </a:t>
            </a:r>
            <a:r>
              <a:rPr lang="ru-RU" sz="1800" b="1" dirty="0" smtClean="0">
                <a:solidFill>
                  <a:schemeClr val="tx1"/>
                </a:solidFill>
              </a:rPr>
              <a:t>показал</a:t>
            </a:r>
            <a:r>
              <a:rPr lang="ru-RU" sz="1800" b="1" dirty="0">
                <a:solidFill>
                  <a:schemeClr val="tx1"/>
                </a:solidFill>
              </a:rPr>
              <a:t>, что ГОСТ 27193 </a:t>
            </a:r>
            <a:r>
              <a:rPr lang="ru-RU" sz="1800" b="1" dirty="0" smtClean="0">
                <a:solidFill>
                  <a:schemeClr val="tx1"/>
                </a:solidFill>
              </a:rPr>
              <a:t>в данных организациях </a:t>
            </a:r>
            <a:r>
              <a:rPr lang="ru-RU" sz="1800" b="1" dirty="0">
                <a:solidFill>
                  <a:schemeClr val="tx1"/>
                </a:solidFill>
              </a:rPr>
              <a:t>не </a:t>
            </a:r>
            <a:r>
              <a:rPr lang="ru-RU" sz="1800" b="1" dirty="0" smtClean="0">
                <a:solidFill>
                  <a:schemeClr val="tx1"/>
                </a:solidFill>
              </a:rPr>
              <a:t>используется, </a:t>
            </a:r>
            <a:r>
              <a:rPr lang="ru-RU" sz="1800" b="1" dirty="0">
                <a:solidFill>
                  <a:schemeClr val="tx1"/>
                </a:solidFill>
              </a:rPr>
              <a:t>ГОСТ 10062 используется </a:t>
            </a:r>
            <a:r>
              <a:rPr lang="ru-RU" sz="1800" b="1" dirty="0" smtClean="0">
                <a:solidFill>
                  <a:schemeClr val="tx1"/>
                </a:solidFill>
              </a:rPr>
              <a:t>в ряде организаций.</a:t>
            </a:r>
          </a:p>
          <a:p>
            <a:pPr marL="738188" indent="-285750" algn="just">
              <a:buFontTx/>
              <a:buChar char="-"/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На сегодняшний день на предприятиях энергетической, стекольной, металлургической и нефтехимической промышленности используют  приборы для непрерывного определения объемной теплоты сгорания природного газа, газа нефтепереработки и др.</a:t>
            </a:r>
          </a:p>
          <a:p>
            <a:pPr marL="738188" indent="-285750" algn="just">
              <a:buFontTx/>
              <a:buChar char="-"/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В Федеральном информационном фонде по обеспечению единства измерений отсутствуют сведения об аттестации методик определения объемной теплоты сгорания с помощью калориметров непрерывного действия, что противоречит ФЗ-102 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800" b="1" dirty="0">
                <a:solidFill>
                  <a:schemeClr val="tx1"/>
                </a:solidFill>
              </a:rPr>
              <a:t>Об обеспечении единства измерений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marL="738188" indent="-285750" algn="just">
              <a:buFontTx/>
              <a:buChar char="-"/>
              <a:defRPr/>
            </a:pPr>
            <a:r>
              <a:rPr lang="ru-RU" sz="1800" b="1" dirty="0">
                <a:solidFill>
                  <a:schemeClr val="tx1"/>
                </a:solidFill>
              </a:rPr>
              <a:t>Предлагаем отменить стандарт ГОСТ 27193, а ГОСТ 10062 пересмотреть и включить в него помимо метода определения дискретного сжигания пробы природного газа в калориметрической бомбе, метод непрерывного сжигания природного газа в газовом </a:t>
            </a:r>
            <a:r>
              <a:rPr lang="ru-RU" sz="1800" b="1" dirty="0" smtClean="0">
                <a:solidFill>
                  <a:schemeClr val="tx1"/>
                </a:solidFill>
              </a:rPr>
              <a:t>калориметре.</a:t>
            </a:r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0C4CE-E118-4967-9CDA-1729027B971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2677912" y="2437512"/>
            <a:ext cx="5186219" cy="1430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/>
                <a:ea typeface="+mj-ea"/>
                <a:cs typeface="+mj-cs"/>
              </a:rPr>
              <a:t>Благодарю за внимание!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948069" y="6335515"/>
            <a:ext cx="7195931" cy="51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1800" b="1" kern="0" dirty="0" smtClean="0"/>
              <a:t>Заседание Технического комитета по стандартизации ТК 52</a:t>
            </a:r>
          </a:p>
        </p:txBody>
      </p:sp>
    </p:spTree>
    <p:extLst>
      <p:ext uri="{BB962C8B-B14F-4D97-AF65-F5344CB8AC3E}">
        <p14:creationId xmlns:p14="http://schemas.microsoft.com/office/powerpoint/2010/main" val="358351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0C4CE-E118-4967-9CDA-1729027B971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948069" y="6335515"/>
            <a:ext cx="7195931" cy="51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1800" b="1" kern="0" dirty="0" smtClean="0"/>
              <a:t>Заседание Технического комитета по стандартизации ТК 52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0" y="1186694"/>
            <a:ext cx="8950817" cy="5009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452438" indent="0" eaLnBrk="1" hangingPunct="1">
              <a:defRPr/>
            </a:pPr>
            <a:endParaRPr lang="ru-RU" altLang="ru-RU" sz="20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2438" indent="0" eaLnBrk="1" hangingPunct="1">
              <a:defRPr/>
            </a:pPr>
            <a:endParaRPr lang="ru-RU" altLang="ru-RU" sz="20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2438" indent="0" eaLnBrk="1" hangingPunct="1">
              <a:defRPr/>
            </a:pPr>
            <a:r>
              <a:rPr lang="ru-RU" altLang="ru-RU" sz="20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Межгосударственные стандарты:</a:t>
            </a:r>
            <a:endParaRPr lang="ru-RU" altLang="ru-RU" sz="20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738188" indent="-285750" algn="just" eaLnBrk="1" hangingPunct="1">
              <a:lnSpc>
                <a:spcPct val="114000"/>
              </a:lnSpc>
              <a:buFont typeface="Wingdings" panose="05000000000000000000" pitchFamily="2" charset="2"/>
              <a:buChar char="q"/>
              <a:defRPr/>
            </a:pPr>
            <a:r>
              <a:rPr lang="ru-RU" sz="1700" b="1" i="1" dirty="0" smtClean="0">
                <a:solidFill>
                  <a:schemeClr val="tx1"/>
                </a:solidFill>
              </a:rPr>
              <a:t>ГОСТ 10062-75</a:t>
            </a:r>
            <a:r>
              <a:rPr lang="ru-RU" sz="17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 «Газы природные горючие. </a:t>
            </a:r>
            <a:r>
              <a:rPr lang="ru-RU" sz="1700" b="1" i="1" dirty="0" smtClean="0">
                <a:solidFill>
                  <a:schemeClr val="tx1"/>
                </a:solidFill>
              </a:rPr>
              <a:t>Метод определения удельной теплоты сгорания</a:t>
            </a:r>
            <a:r>
              <a:rPr lang="ru-RU" sz="17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»;</a:t>
            </a:r>
            <a:endParaRPr lang="ru-RU" sz="17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738188" indent="-285750" algn="just" eaLnBrk="1" hangingPunct="1">
              <a:lnSpc>
                <a:spcPct val="114000"/>
              </a:lnSpc>
              <a:buFont typeface="Wingdings" panose="05000000000000000000" pitchFamily="2" charset="2"/>
              <a:buChar char="q"/>
              <a:defRPr/>
            </a:pPr>
            <a:r>
              <a:rPr lang="ru-RU" sz="1700" b="1" i="1" dirty="0" smtClean="0">
                <a:solidFill>
                  <a:schemeClr val="tx1"/>
                </a:solidFill>
              </a:rPr>
              <a:t>ГОСТ 27193-86 «Газы горючие природные. Метод определения теплоты сгорания водяным калориметром»;</a:t>
            </a:r>
          </a:p>
          <a:p>
            <a:pPr marL="738188" indent="-285750" algn="just" eaLnBrk="1" hangingPunct="1">
              <a:lnSpc>
                <a:spcPct val="114000"/>
              </a:lnSpc>
              <a:buFont typeface="Wingdings" panose="05000000000000000000" pitchFamily="2" charset="2"/>
              <a:buChar char="q"/>
              <a:defRPr/>
            </a:pPr>
            <a:r>
              <a:rPr lang="ru-RU" sz="1700" b="1" i="1" dirty="0" smtClean="0">
                <a:solidFill>
                  <a:schemeClr val="tx1"/>
                </a:solidFill>
              </a:rPr>
              <a:t>ГОСТ 31369-2008(ИСО 6976:1995) «Газ природный. Вычисление теплоты сгорания, плотности, относительной плотности и числа </a:t>
            </a:r>
            <a:r>
              <a:rPr lang="ru-RU" sz="1700" b="1" i="1" dirty="0" err="1" smtClean="0">
                <a:solidFill>
                  <a:schemeClr val="tx1"/>
                </a:solidFill>
              </a:rPr>
              <a:t>Воббе</a:t>
            </a:r>
            <a:r>
              <a:rPr lang="ru-RU" sz="1700" b="1" i="1" dirty="0" smtClean="0">
                <a:solidFill>
                  <a:schemeClr val="tx1"/>
                </a:solidFill>
              </a:rPr>
              <a:t> на основе компонентного состава</a:t>
            </a:r>
          </a:p>
          <a:p>
            <a:pPr marL="452438" indent="0" algn="just" eaLnBrk="1" hangingPunct="1">
              <a:lnSpc>
                <a:spcPct val="114000"/>
              </a:lnSpc>
              <a:defRPr/>
            </a:pPr>
            <a:endParaRPr lang="ru-RU" sz="1700" b="1" i="1" dirty="0" smtClean="0">
              <a:solidFill>
                <a:schemeClr val="tx1"/>
              </a:solidFill>
            </a:endParaRPr>
          </a:p>
          <a:p>
            <a:pPr marL="452438" indent="0" eaLnBrk="1" hangingPunct="1">
              <a:defRPr/>
            </a:pPr>
            <a:r>
              <a:rPr lang="ru-RU" sz="2000" b="1" i="1" kern="0" dirty="0">
                <a:solidFill>
                  <a:schemeClr val="tx1"/>
                </a:solidFill>
                <a:cs typeface="Arial" panose="020B0604020202020204" pitchFamily="34" charset="0"/>
              </a:rPr>
              <a:t>Национальные </a:t>
            </a:r>
            <a:r>
              <a:rPr lang="ru-RU" sz="20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стандарты:</a:t>
            </a:r>
            <a:endParaRPr lang="ru-RU" sz="20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738188" indent="-285750" algn="just" eaLnBrk="1" hangingPunct="1">
              <a:lnSpc>
                <a:spcPct val="114000"/>
              </a:lnSpc>
              <a:buFont typeface="Wingdings" panose="05000000000000000000" pitchFamily="2" charset="2"/>
              <a:buChar char="q"/>
              <a:defRPr/>
            </a:pPr>
            <a:r>
              <a:rPr lang="ru-RU" sz="1700" b="1" i="1" dirty="0" smtClean="0">
                <a:solidFill>
                  <a:schemeClr val="tx1"/>
                </a:solidFill>
              </a:rPr>
              <a:t>ГОСТ Р 8.816-2013 «ГСИ. Газ природный. Объемная Теплота сгорания. Методика измерений с применением калориметра сжигания с бомбой»</a:t>
            </a:r>
          </a:p>
          <a:p>
            <a:pPr marL="738188" indent="-285750" algn="just" eaLnBrk="1" hangingPunct="1">
              <a:lnSpc>
                <a:spcPct val="114000"/>
              </a:lnSpc>
              <a:buFont typeface="Wingdings" panose="05000000000000000000" pitchFamily="2" charset="2"/>
              <a:buChar char="q"/>
              <a:defRPr/>
            </a:pPr>
            <a:r>
              <a:rPr lang="ru-RU" sz="1700" b="1" i="1" dirty="0" smtClean="0">
                <a:solidFill>
                  <a:schemeClr val="tx1"/>
                </a:solidFill>
              </a:rPr>
              <a:t>ГОСТ Р 8.668-2009 ГСИ. Теплота (энергия) сгорания объемная природного газа. Общие требования к методам измерений»</a:t>
            </a:r>
          </a:p>
          <a:p>
            <a:pPr marL="738188" indent="-285750" algn="just" eaLnBrk="1" hangingPunct="1">
              <a:lnSpc>
                <a:spcPct val="114000"/>
              </a:lnSpc>
              <a:buFont typeface="Wingdings" panose="05000000000000000000" pitchFamily="2" charset="2"/>
              <a:buChar char="q"/>
              <a:defRPr/>
            </a:pPr>
            <a:endParaRPr lang="ru-RU" sz="1700" b="1" i="1" dirty="0" smtClean="0">
              <a:solidFill>
                <a:schemeClr val="tx1"/>
              </a:solidFill>
            </a:endParaRPr>
          </a:p>
          <a:p>
            <a:pPr marL="738188" indent="-285750" algn="just" eaLnBrk="1" hangingPunct="1">
              <a:lnSpc>
                <a:spcPct val="114000"/>
              </a:lnSpc>
              <a:buFont typeface="Wingdings" panose="05000000000000000000" pitchFamily="2" charset="2"/>
              <a:buChar char="q"/>
              <a:defRPr/>
            </a:pPr>
            <a:endParaRPr lang="ru-RU" sz="1700" b="1" i="1" dirty="0">
              <a:solidFill>
                <a:schemeClr val="tx1"/>
              </a:solidFill>
            </a:endParaRPr>
          </a:p>
          <a:p>
            <a:pPr marL="452438" indent="0" eaLnBrk="1" hangingPunct="1">
              <a:defRPr/>
            </a:pPr>
            <a:endParaRPr lang="ru-RU" sz="1600" dirty="0">
              <a:solidFill>
                <a:schemeClr val="tx1"/>
              </a:solidFill>
            </a:endParaRPr>
          </a:p>
          <a:p>
            <a:pPr marL="738188" indent="-285750" eaLnBrk="1" hangingPunct="1">
              <a:buFont typeface="Wingdings" panose="05000000000000000000" pitchFamily="2" charset="2"/>
              <a:buChar char="q"/>
              <a:defRPr/>
            </a:pPr>
            <a:endParaRPr lang="ru-RU" altLang="ru-RU" sz="1600" b="1" i="1" dirty="0">
              <a:solidFill>
                <a:schemeClr val="tx1"/>
              </a:solidFill>
            </a:endParaRPr>
          </a:p>
          <a:p>
            <a:pPr marL="738188" indent="-285750" eaLnBrk="1" hangingPunct="1">
              <a:buFont typeface="Wingdings" panose="05000000000000000000" pitchFamily="2" charset="2"/>
              <a:buChar char="q"/>
              <a:defRPr/>
            </a:pPr>
            <a:endParaRPr lang="ru-RU" altLang="ru-RU" sz="1600" b="1" i="1" dirty="0">
              <a:solidFill>
                <a:schemeClr val="tx1"/>
              </a:solidFill>
            </a:endParaRPr>
          </a:p>
          <a:p>
            <a:pPr marL="452438" indent="0" eaLnBrk="1" hangingPunct="1">
              <a:defRPr/>
            </a:pPr>
            <a:endParaRPr lang="ru-RU" altLang="ru-RU" sz="8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948069" y="19877"/>
            <a:ext cx="7195931" cy="103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2600" b="1" kern="0" dirty="0" smtClean="0"/>
              <a:t>Действующие стандарты устанавливающие  методы определения теплоты сгорания природного газа</a:t>
            </a:r>
          </a:p>
        </p:txBody>
      </p:sp>
    </p:spTree>
    <p:extLst>
      <p:ext uri="{BB962C8B-B14F-4D97-AF65-F5344CB8AC3E}">
        <p14:creationId xmlns:p14="http://schemas.microsoft.com/office/powerpoint/2010/main" val="3579520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C6EEA406-159F-4637-A864-DA8A84288FCF}" type="slidenum">
              <a:rPr lang="ru-RU" altLang="ru-RU" sz="2000" smtClean="0"/>
              <a:pPr eaLnBrk="1" hangingPunct="1"/>
              <a:t>3</a:t>
            </a:fld>
            <a:endParaRPr lang="ru-RU" altLang="ru-RU" sz="2000" smtClean="0"/>
          </a:p>
        </p:txBody>
      </p:sp>
      <p:sp>
        <p:nvSpPr>
          <p:cNvPr id="21" name="Rectangle 4"/>
          <p:cNvSpPr txBox="1">
            <a:spLocks noChangeArrowheads="1"/>
          </p:cNvSpPr>
          <p:nvPr/>
        </p:nvSpPr>
        <p:spPr bwMode="auto">
          <a:xfrm>
            <a:off x="0" y="1319074"/>
            <a:ext cx="8826366" cy="5009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452438" indent="0" eaLnBrk="1" hangingPunct="1">
              <a:defRPr/>
            </a:pPr>
            <a:endParaRPr lang="ru-RU" altLang="ru-RU" sz="14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2438" indent="0" eaLnBrk="1" hangingPunct="1">
              <a:defRPr/>
            </a:pPr>
            <a:endParaRPr lang="ru-RU" altLang="ru-RU" sz="14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2438" indent="0" eaLnBrk="1" hangingPunct="1">
              <a:defRPr/>
            </a:pPr>
            <a:endParaRPr lang="ru-RU" altLang="ru-RU" sz="14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/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1350" lvl="1" indent="-285750" algn="just">
              <a:buFont typeface="Wingdings" panose="05000000000000000000" pitchFamily="2" charset="2"/>
              <a:buChar char="q"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Несоответствие указанных стандартов требованиям федеральных законов  184-ФЗ «О техническом регулировании», 102-ФЗ «</a:t>
            </a:r>
            <a:r>
              <a:rPr lang="ru-RU" sz="1800" dirty="0">
                <a:solidFill>
                  <a:schemeClr val="tx1"/>
                </a:solidFill>
              </a:rPr>
              <a:t>Об обеспечении единства </a:t>
            </a:r>
            <a:r>
              <a:rPr lang="ru-RU" sz="1800" dirty="0" smtClean="0">
                <a:solidFill>
                  <a:schemeClr val="tx1"/>
                </a:solidFill>
              </a:rPr>
              <a:t>измерений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и 162-ФЗ «О стандартизации в Российской федерации»;</a:t>
            </a:r>
          </a:p>
          <a:p>
            <a:pPr marL="641350" lvl="1" indent="-285750" algn="just">
              <a:buFont typeface="Wingdings" panose="05000000000000000000" pitchFamily="2" charset="2"/>
              <a:buChar char="q"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Несоответствие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указанных стандартов требованиям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основополагающих стандартов системы стандартизации ЕАСС;</a:t>
            </a:r>
          </a:p>
          <a:p>
            <a:pPr marL="641350" lvl="1" indent="-285750" algn="just">
              <a:buFont typeface="Wingdings" panose="05000000000000000000" pitchFamily="2" charset="2"/>
              <a:buChar char="q"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в стандартах положений, затрудняющих или делающих невозможным их применение;</a:t>
            </a:r>
          </a:p>
          <a:p>
            <a:pPr marL="641350" lvl="1" indent="-285750" algn="just">
              <a:buFont typeface="Wingdings" panose="05000000000000000000" pitchFamily="2" charset="2"/>
              <a:buChar char="q"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Моральная устарелость указанных стандартов при наличии более современных методов, средств измерений и вспомогательного оборудования;</a:t>
            </a:r>
          </a:p>
          <a:p>
            <a:pPr marL="641350" lvl="1" indent="-285750" algn="just">
              <a:buFont typeface="Wingdings" panose="05000000000000000000" pitchFamily="2" charset="2"/>
              <a:buChar char="q"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Необходимость учета в стандартах современных достижений науки и техники в соответствующих областях.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1350" lvl="1" indent="-285750" algn="just">
              <a:buFont typeface="Wingdings" panose="05000000000000000000" pitchFamily="2" charset="2"/>
              <a:buChar char="q"/>
            </a:pPr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1350" lvl="1" indent="-285750" algn="just">
              <a:buFont typeface="Wingdings" panose="05000000000000000000" pitchFamily="2" charset="2"/>
              <a:buChar char="q"/>
            </a:pP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1350" lvl="1" indent="-285750" algn="just">
              <a:buFont typeface="Wingdings" panose="05000000000000000000" pitchFamily="2" charset="2"/>
              <a:buChar char="q"/>
            </a:pP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8188" indent="-285750" eaLnBrk="1" hangingPunct="1">
              <a:buFont typeface="Wingdings" panose="05000000000000000000" pitchFamily="2" charset="2"/>
              <a:buChar char="q"/>
              <a:defRPr/>
            </a:pPr>
            <a:endParaRPr lang="ru-RU" altLang="ru-RU" sz="1600" b="1" i="1" dirty="0">
              <a:solidFill>
                <a:schemeClr val="tx1"/>
              </a:solidFill>
            </a:endParaRPr>
          </a:p>
          <a:p>
            <a:pPr marL="738188" indent="-285750" eaLnBrk="1" hangingPunct="1">
              <a:buFont typeface="Wingdings" panose="05000000000000000000" pitchFamily="2" charset="2"/>
              <a:buChar char="q"/>
              <a:defRPr/>
            </a:pPr>
            <a:endParaRPr lang="ru-RU" altLang="ru-RU" sz="1600" b="1" i="1" dirty="0">
              <a:solidFill>
                <a:schemeClr val="tx1"/>
              </a:solidFill>
            </a:endParaRPr>
          </a:p>
          <a:p>
            <a:pPr marL="452438" indent="0" eaLnBrk="1" hangingPunct="1">
              <a:defRPr/>
            </a:pPr>
            <a:endParaRPr lang="ru-RU" altLang="ru-RU" sz="8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948069" y="19877"/>
            <a:ext cx="7195931" cy="103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2600" b="1" kern="0" dirty="0" smtClean="0"/>
              <a:t>Необходимость актуализации действующих стандартов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948069" y="6335515"/>
            <a:ext cx="7195931" cy="51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1800" b="1" kern="0" dirty="0" smtClean="0"/>
              <a:t>Заседание Технического комитета по стандартизации ТК 52</a:t>
            </a:r>
          </a:p>
        </p:txBody>
      </p:sp>
    </p:spTree>
    <p:extLst>
      <p:ext uri="{BB962C8B-B14F-4D97-AF65-F5344CB8AC3E}">
        <p14:creationId xmlns:p14="http://schemas.microsoft.com/office/powerpoint/2010/main" val="117003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0C4CE-E118-4967-9CDA-1729027B971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948069" y="19877"/>
            <a:ext cx="7195931" cy="103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2600" b="1" i="1" kern="0" dirty="0" smtClean="0">
                <a:cs typeface="Arial" panose="020B0604020202020204" pitchFamily="34" charset="0"/>
              </a:rPr>
              <a:t>ГОСТ  10062-75 «Газы горючие природные. Методы определения удельной теплоты сгорания»</a:t>
            </a:r>
            <a:endParaRPr lang="ru-RU" altLang="ru-RU" sz="2600" b="1" kern="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80304" y="1133341"/>
            <a:ext cx="8899041" cy="574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0" algn="just" eaLnBrk="1" hangingPunct="1">
              <a:defRPr/>
            </a:pPr>
            <a:r>
              <a:rPr lang="ru-RU" altLang="ru-RU" sz="20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Область действия:</a:t>
            </a:r>
            <a:endParaRPr lang="ru-RU" altLang="ru-RU" sz="20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sz="1600" dirty="0">
                <a:solidFill>
                  <a:schemeClr val="tx1"/>
                </a:solidFill>
              </a:rPr>
              <a:t>Настоящий стандарт распространяется на природные и попутные горючие газы и устанавливает метод определения удельной теплоты сгорания .</a:t>
            </a:r>
          </a:p>
          <a:p>
            <a:pPr indent="452438" algn="just" eaLnBrk="1" hangingPunct="1">
              <a:defRPr/>
            </a:pPr>
            <a:r>
              <a:rPr lang="ru-RU" sz="1600" dirty="0">
                <a:solidFill>
                  <a:schemeClr val="tx1"/>
                </a:solidFill>
              </a:rPr>
              <a:t>Допускается определять удельную теплоту сгорания смеси природных и попутных горючих газов и искусственным (коксовый, газы крекинга и другие) при массовой доле природных горючих газов в смеси не менее 70% и при низшей удельной теплоте сгорания смеси не менее 27210 кДж/м (6500 </a:t>
            </a:r>
            <a:r>
              <a:rPr lang="ru-RU" sz="1600" dirty="0" smtClean="0">
                <a:solidFill>
                  <a:schemeClr val="tx1"/>
                </a:solidFill>
              </a:rPr>
              <a:t>ккал/м</a:t>
            </a:r>
            <a:r>
              <a:rPr lang="ru-RU" sz="1600" baseline="30000" dirty="0" smtClean="0">
                <a:solidFill>
                  <a:schemeClr val="tx1"/>
                </a:solidFill>
              </a:rPr>
              <a:t>3</a:t>
            </a:r>
            <a:r>
              <a:rPr lang="ru-RU" sz="1600" dirty="0">
                <a:solidFill>
                  <a:schemeClr val="tx1"/>
                </a:solidFill>
              </a:rPr>
              <a:t> ) </a:t>
            </a:r>
            <a:endParaRPr lang="ru-RU" altLang="ru-RU" sz="1600" dirty="0">
              <a:solidFill>
                <a:schemeClr val="tx1"/>
              </a:solidFill>
            </a:endParaRPr>
          </a:p>
          <a:p>
            <a:pPr indent="452438" algn="just" eaLnBrk="1" hangingPunct="1">
              <a:defRPr/>
            </a:pPr>
            <a:endParaRPr lang="ru-RU" altLang="ru-RU" sz="20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 eaLnBrk="1" hangingPunct="1">
              <a:defRPr/>
            </a:pPr>
            <a:r>
              <a:rPr lang="ru-RU" altLang="ru-RU" sz="20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Сущность метода:</a:t>
            </a:r>
            <a:endParaRPr lang="ru-RU" altLang="ru-RU" sz="20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>
              <a:defRPr/>
            </a:pPr>
            <a:r>
              <a:rPr lang="ru-RU" sz="1600" dirty="0">
                <a:solidFill>
                  <a:schemeClr val="tx1"/>
                </a:solidFill>
              </a:rPr>
              <a:t>Сущность метода заключается в сжигании в калориметрической бомбе (при постоянном объеме) в среде сжатого кислорода определенного объема газа, обуславливаемого вместимостью данной бомбы, атмосферным давлением, температурой и остаточным давлением газа в бомбе, и определении количества тепла, выделившегося при сгорании газа, а также при образовании и растворении в воде азотной и серной кислот при испытании. </a:t>
            </a:r>
          </a:p>
          <a:p>
            <a:pPr indent="452438" algn="just"/>
            <a:endParaRPr lang="ru-RU" altLang="ru-RU" sz="20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altLang="ru-RU" sz="20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В настоящее время: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Действует редакция с Изменениями N 1, 2, 3 утвержденными в марте 1983 г., апреле 1986 г., июне 1988 г. (</a:t>
            </a:r>
            <a:r>
              <a:rPr lang="ru-RU" sz="1600" dirty="0">
                <a:solidFill>
                  <a:schemeClr val="tx1"/>
                </a:solidFill>
              </a:rPr>
              <a:t>ИУС 6-83, 7-86, 11-88 </a:t>
            </a:r>
            <a:r>
              <a:rPr lang="ru-RU" sz="1600" dirty="0" smtClean="0">
                <a:solidFill>
                  <a:schemeClr val="tx1"/>
                </a:solidFill>
              </a:rPr>
              <a:t>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Ограничение срока действия снято по протоколу N 3-93 Межгосударственного совета по стандартизации, метрологии и сертификации (ИУС 5-6-93) </a:t>
            </a:r>
          </a:p>
          <a:p>
            <a:pPr indent="452438" algn="just"/>
            <a:endParaRPr lang="ru-RU" altLang="ru-RU" sz="18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2438" indent="0" eaLnBrk="1" hangingPunct="1">
              <a:defRPr/>
            </a:pPr>
            <a:endParaRPr lang="ru-RU" altLang="ru-RU" sz="16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948069" y="6335515"/>
            <a:ext cx="7195931" cy="51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1800" b="1" kern="0" dirty="0" smtClean="0"/>
              <a:t>Заседание Технического комитета по стандартизации ТК 52</a:t>
            </a:r>
          </a:p>
        </p:txBody>
      </p:sp>
    </p:spTree>
    <p:extLst>
      <p:ext uri="{BB962C8B-B14F-4D97-AF65-F5344CB8AC3E}">
        <p14:creationId xmlns:p14="http://schemas.microsoft.com/office/powerpoint/2010/main" val="626233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0C4CE-E118-4967-9CDA-1729027B971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36" name="Rectangle 4"/>
          <p:cNvSpPr txBox="1">
            <a:spLocks noChangeArrowheads="1"/>
          </p:cNvSpPr>
          <p:nvPr/>
        </p:nvSpPr>
        <p:spPr bwMode="auto">
          <a:xfrm>
            <a:off x="1948069" y="6335515"/>
            <a:ext cx="7195931" cy="51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1800" b="1" kern="0" dirty="0" smtClean="0"/>
              <a:t>Заседание Технического комитета по стандартизации ТК 52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948069" y="19877"/>
            <a:ext cx="7195931" cy="103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2600" b="1" i="1" kern="0" dirty="0">
                <a:cs typeface="Arial" panose="020B0604020202020204" pitchFamily="34" charset="0"/>
              </a:rPr>
              <a:t>ГОСТ  10062-75 «Газы горючие природные. </a:t>
            </a:r>
            <a:r>
              <a:rPr lang="ru-RU" altLang="ru-RU" sz="2600" b="1" i="1" kern="0" dirty="0" smtClean="0">
                <a:cs typeface="Arial" panose="020B0604020202020204" pitchFamily="34" charset="0"/>
              </a:rPr>
              <a:t>Метод </a:t>
            </a:r>
            <a:r>
              <a:rPr lang="ru-RU" altLang="ru-RU" sz="2600" b="1" i="1" kern="0" dirty="0">
                <a:cs typeface="Arial" panose="020B0604020202020204" pitchFamily="34" charset="0"/>
              </a:rPr>
              <a:t>определения удельной теплоты сгорания»</a:t>
            </a:r>
            <a:endParaRPr lang="ru-RU" altLang="ru-RU" sz="2600" b="1" kern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3200" y="1483129"/>
            <a:ext cx="858180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0" algn="just" eaLnBrk="1" hangingPunct="1">
              <a:defRPr/>
            </a:pPr>
            <a:r>
              <a:rPr lang="ru-RU" altLang="ru-RU" sz="24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Основные недостатки:</a:t>
            </a:r>
            <a:endParaRPr lang="ru-RU" altLang="ru-RU" sz="24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sz="2000" dirty="0">
                <a:solidFill>
                  <a:schemeClr val="tx1"/>
                </a:solidFill>
              </a:rPr>
              <a:t>отсутствие метрологических характеристик, норм погрешности и сведений об аттестации методики </a:t>
            </a:r>
            <a:r>
              <a:rPr lang="ru-RU" sz="2000" dirty="0" smtClean="0">
                <a:solidFill>
                  <a:schemeClr val="tx1"/>
                </a:solidFill>
              </a:rPr>
              <a:t>измерений</a:t>
            </a:r>
          </a:p>
          <a:p>
            <a:pPr indent="452438" algn="just"/>
            <a:r>
              <a:rPr lang="ru-RU" sz="2000" dirty="0" smtClean="0">
                <a:solidFill>
                  <a:schemeClr val="tx1"/>
                </a:solidFill>
              </a:rPr>
              <a:t>Несоответствие требованиям ГОСТ 8.563</a:t>
            </a:r>
          </a:p>
          <a:p>
            <a:pPr indent="452438" algn="just"/>
            <a:r>
              <a:rPr lang="ru-RU" sz="2000" dirty="0" smtClean="0">
                <a:solidFill>
                  <a:schemeClr val="tx1"/>
                </a:solidFill>
              </a:rPr>
              <a:t>Несоответствие </a:t>
            </a:r>
            <a:r>
              <a:rPr lang="ru-RU" sz="2000" dirty="0" smtClean="0">
                <a:solidFill>
                  <a:schemeClr val="tx1"/>
                </a:solidFill>
              </a:rPr>
              <a:t>структуры стандарта требованиям ГОСТ 1.5-2001;</a:t>
            </a:r>
          </a:p>
          <a:p>
            <a:pPr indent="452438" algn="just"/>
            <a:endParaRPr lang="ru-RU" sz="2000" dirty="0">
              <a:solidFill>
                <a:schemeClr val="tx1"/>
              </a:solidFill>
            </a:endParaRPr>
          </a:p>
          <a:p>
            <a:pPr indent="452438" algn="just" eaLnBrk="1" hangingPunct="1">
              <a:defRPr/>
            </a:pPr>
            <a:endParaRPr lang="ru-RU" altLang="ru-RU" sz="20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 eaLnBrk="1" hangingPunct="1">
              <a:defRPr/>
            </a:pPr>
            <a:r>
              <a:rPr lang="ru-RU" altLang="ru-RU" sz="24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Результаты опроса членов ТК 52:</a:t>
            </a:r>
            <a:endParaRPr lang="ru-RU" altLang="ru-RU" sz="24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sz="2000" dirty="0" smtClean="0">
                <a:solidFill>
                  <a:schemeClr val="tx1"/>
                </a:solidFill>
              </a:rPr>
              <a:t>За отмену – 3 голоса;</a:t>
            </a:r>
          </a:p>
          <a:p>
            <a:pPr indent="452438" algn="just"/>
            <a:r>
              <a:rPr lang="ru-RU" sz="2000" dirty="0" smtClean="0">
                <a:solidFill>
                  <a:schemeClr val="tx1"/>
                </a:solidFill>
              </a:rPr>
              <a:t>За пересмотр – 5 голосов;</a:t>
            </a:r>
          </a:p>
          <a:p>
            <a:pPr indent="452438" algn="just"/>
            <a:r>
              <a:rPr lang="ru-RU" sz="2000" dirty="0" smtClean="0">
                <a:solidFill>
                  <a:schemeClr val="tx1"/>
                </a:solidFill>
              </a:rPr>
              <a:t>Воздержались – 6 голосов.</a:t>
            </a:r>
          </a:p>
          <a:p>
            <a:pPr indent="452438" algn="just"/>
            <a:endParaRPr lang="ru-RU" altLang="ru-RU" sz="20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894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0C4CE-E118-4967-9CDA-1729027B971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948069" y="6335515"/>
            <a:ext cx="7195931" cy="51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1800" b="1" kern="0" dirty="0" smtClean="0"/>
              <a:t>Заседание Технического комитета по стандартизации ТК 52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2086377" y="19877"/>
            <a:ext cx="7057623" cy="103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lnSpc>
                <a:spcPct val="100000"/>
              </a:lnSpc>
              <a:defRPr/>
            </a:pPr>
            <a:r>
              <a:rPr lang="ru-RU" sz="2000" b="1" i="1" dirty="0" smtClean="0"/>
              <a:t>ГОСТ 27193-86 «Газы горючие природные. Метод определения теплоты сгорания водяным калориметром»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0303" y="1133341"/>
            <a:ext cx="8889805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0" algn="just" eaLnBrk="1" hangingPunct="1">
              <a:defRPr/>
            </a:pPr>
            <a:r>
              <a:rPr lang="ru-RU" altLang="ru-RU" sz="20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Область действия:</a:t>
            </a:r>
            <a:endParaRPr lang="ru-RU" altLang="ru-RU" sz="20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sz="1600" dirty="0">
                <a:solidFill>
                  <a:schemeClr val="tx1"/>
                </a:solidFill>
              </a:rPr>
              <a:t>Настоящий стандарт устанавливает метод определения водяным калориметром высшей  и низшей  теплоты сгорания </a:t>
            </a:r>
            <a:r>
              <a:rPr lang="ru-RU" sz="1600" dirty="0" smtClean="0">
                <a:solidFill>
                  <a:schemeClr val="tx1"/>
                </a:solidFill>
              </a:rPr>
              <a:t>природного газа.</a:t>
            </a:r>
            <a:endParaRPr lang="ru-RU" altLang="ru-RU" sz="1600" dirty="0">
              <a:solidFill>
                <a:schemeClr val="tx1"/>
              </a:solidFill>
            </a:endParaRPr>
          </a:p>
          <a:p>
            <a:pPr indent="452438" algn="just" eaLnBrk="1" hangingPunct="1">
              <a:defRPr/>
            </a:pPr>
            <a:endParaRPr lang="ru-RU" altLang="ru-RU" sz="20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 eaLnBrk="1" hangingPunct="1">
              <a:defRPr/>
            </a:pPr>
            <a:r>
              <a:rPr lang="ru-RU" altLang="ru-RU" sz="20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Сущность метода:</a:t>
            </a:r>
            <a:endParaRPr lang="ru-RU" altLang="ru-RU" sz="20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sz="1600" dirty="0">
                <a:solidFill>
                  <a:schemeClr val="tx1"/>
                </a:solidFill>
              </a:rPr>
              <a:t>Определение теплоты сгорания заключается в непрерывном сжигании в калориметре измеренного объема газа и измерении выделившегося тепла, поглощаемого непрерывно протекающим потоком воды. На основе измеренных данных вычисляют высшую теплоту сгорания природного газа. </a:t>
            </a:r>
          </a:p>
          <a:p>
            <a:pPr indent="452438" algn="just"/>
            <a:r>
              <a:rPr lang="ru-RU" sz="1600" dirty="0">
                <a:solidFill>
                  <a:schemeClr val="tx1"/>
                </a:solidFill>
              </a:rPr>
              <a:t>Для определения низшей теплоты сгорания </a:t>
            </a:r>
            <a:r>
              <a:rPr lang="ru-RU" sz="1600" dirty="0" smtClean="0">
                <a:solidFill>
                  <a:schemeClr val="tx1"/>
                </a:solidFill>
              </a:rPr>
              <a:t>измеряют </a:t>
            </a:r>
            <a:r>
              <a:rPr lang="ru-RU" sz="1600" dirty="0">
                <a:solidFill>
                  <a:schemeClr val="tx1"/>
                </a:solidFill>
              </a:rPr>
              <a:t>объем конденсата водяного пара, получаемого при сгорании газа. На основе этого вычисляют теплоту конденсации. </a:t>
            </a:r>
          </a:p>
          <a:p>
            <a:pPr indent="452438" algn="just">
              <a:defRPr/>
            </a:pPr>
            <a:endParaRPr lang="ru-RU" altLang="ru-RU" sz="20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>
              <a:defRPr/>
            </a:pPr>
            <a:r>
              <a:rPr lang="ru-RU" altLang="ru-RU" sz="20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В </a:t>
            </a:r>
            <a:r>
              <a:rPr lang="ru-RU" altLang="ru-RU" sz="2000" b="1" i="1" kern="0" dirty="0">
                <a:solidFill>
                  <a:schemeClr val="tx1"/>
                </a:solidFill>
                <a:cs typeface="Arial" panose="020B0604020202020204" pitchFamily="34" charset="0"/>
              </a:rPr>
              <a:t>настоящее время:</a:t>
            </a:r>
          </a:p>
          <a:p>
            <a:pPr indent="452438" algn="just"/>
            <a:r>
              <a:rPr lang="ru-RU" sz="1600" dirty="0">
                <a:solidFill>
                  <a:schemeClr val="tx1"/>
                </a:solidFill>
              </a:rPr>
              <a:t>Ограничение срока действия снято Постановлением Госстандарта от 27.08.92 </a:t>
            </a:r>
            <a:r>
              <a:rPr lang="ru-RU" sz="1600" dirty="0" smtClean="0">
                <a:solidFill>
                  <a:schemeClr val="tx1"/>
                </a:solidFill>
              </a:rPr>
              <a:t>№ </a:t>
            </a:r>
            <a:r>
              <a:rPr lang="ru-RU" sz="1600" dirty="0">
                <a:solidFill>
                  <a:schemeClr val="tx1"/>
                </a:solidFill>
              </a:rPr>
              <a:t>1036 </a:t>
            </a:r>
            <a:endParaRPr lang="ru-RU" alt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64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0C4CE-E118-4967-9CDA-1729027B971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948069" y="6335515"/>
            <a:ext cx="7195931" cy="51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1800" b="1" kern="0" dirty="0" smtClean="0"/>
              <a:t>Заседание Технического комитета по стандартизации ТК 52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2086377" y="19877"/>
            <a:ext cx="7057623" cy="103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lnSpc>
                <a:spcPct val="100000"/>
              </a:lnSpc>
              <a:defRPr/>
            </a:pPr>
            <a:r>
              <a:rPr lang="ru-RU" sz="2000" b="1" i="1" dirty="0"/>
              <a:t>ГОСТ 27193-86 «Газы горючие природные. Метод определения теплоты сгорания водяным калориметром»</a:t>
            </a:r>
            <a:endParaRPr lang="ru-RU" sz="2000" b="1" i="1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133341"/>
            <a:ext cx="9144000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0" algn="just" eaLnBrk="1" hangingPunct="1">
              <a:defRPr/>
            </a:pPr>
            <a:r>
              <a:rPr lang="ru-RU" altLang="ru-RU" sz="24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Основные недостатки:</a:t>
            </a:r>
            <a:endParaRPr lang="ru-RU" altLang="ru-RU" sz="24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sz="2000" dirty="0" smtClean="0">
                <a:solidFill>
                  <a:schemeClr val="tx1"/>
                </a:solidFill>
              </a:rPr>
              <a:t>Несоответствие стандарта требованиям ГОСТ 1.5-2001;</a:t>
            </a:r>
          </a:p>
          <a:p>
            <a:pPr indent="452438" algn="just"/>
            <a:r>
              <a:rPr lang="ru-RU" sz="2000" dirty="0" smtClean="0">
                <a:solidFill>
                  <a:schemeClr val="tx1"/>
                </a:solidFill>
              </a:rPr>
              <a:t>несоответствие требованиям ГОСТ 1.2-2009;</a:t>
            </a:r>
          </a:p>
          <a:p>
            <a:pPr indent="452438" algn="just"/>
            <a:r>
              <a:rPr lang="ru-RU" sz="2000" dirty="0" smtClean="0">
                <a:solidFill>
                  <a:schemeClr val="tx1"/>
                </a:solidFill>
              </a:rPr>
              <a:t>отсутствие метрологических характеристик, норм погрешности и сведений об аттестации методики измерений.</a:t>
            </a:r>
            <a:endParaRPr lang="ru-RU" sz="2000" dirty="0">
              <a:solidFill>
                <a:schemeClr val="tx1"/>
              </a:solidFill>
            </a:endParaRPr>
          </a:p>
          <a:p>
            <a:pPr indent="452438" algn="just" eaLnBrk="1" hangingPunct="1">
              <a:defRPr/>
            </a:pPr>
            <a:endParaRPr lang="ru-RU" altLang="ru-RU" sz="10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 eaLnBrk="1" hangingPunct="1">
              <a:defRPr/>
            </a:pPr>
            <a:r>
              <a:rPr lang="ru-RU" altLang="ru-RU" sz="24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Результаты опроса членов ТК 52:</a:t>
            </a:r>
            <a:endParaRPr lang="ru-RU" altLang="ru-RU" sz="24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sz="2000" dirty="0" smtClean="0">
                <a:solidFill>
                  <a:schemeClr val="tx1"/>
                </a:solidFill>
              </a:rPr>
              <a:t>Оставить без пересмотра – 1 голоса;</a:t>
            </a:r>
          </a:p>
          <a:p>
            <a:pPr indent="452438" algn="just"/>
            <a:r>
              <a:rPr lang="ru-RU" sz="2000" dirty="0" smtClean="0">
                <a:solidFill>
                  <a:schemeClr val="tx1"/>
                </a:solidFill>
              </a:rPr>
              <a:t>За отмену – 1 голоса;</a:t>
            </a:r>
          </a:p>
          <a:p>
            <a:pPr indent="452438" algn="just"/>
            <a:r>
              <a:rPr lang="ru-RU" sz="2000" dirty="0" smtClean="0">
                <a:solidFill>
                  <a:schemeClr val="tx1"/>
                </a:solidFill>
              </a:rPr>
              <a:t>За пересмотр – 5 голосов;</a:t>
            </a:r>
          </a:p>
          <a:p>
            <a:pPr indent="452438" algn="just"/>
            <a:r>
              <a:rPr lang="ru-RU" sz="2000" dirty="0" smtClean="0">
                <a:solidFill>
                  <a:schemeClr val="tx1"/>
                </a:solidFill>
              </a:rPr>
              <a:t>Воздержались – 6 голоса.</a:t>
            </a:r>
          </a:p>
          <a:p>
            <a:pPr indent="452438" algn="just"/>
            <a:endParaRPr lang="ru-RU" altLang="ru-RU" sz="9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altLang="ru-RU" sz="24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Предложение по стандартам ГОСТ 10062-75 и ГОСТ 27193-86:</a:t>
            </a:r>
          </a:p>
          <a:p>
            <a:pPr indent="457200" algn="just"/>
            <a:r>
              <a:rPr lang="ru-RU" sz="2000" dirty="0">
                <a:solidFill>
                  <a:schemeClr val="tx1"/>
                </a:solidFill>
              </a:rPr>
              <a:t>Поскольку </a:t>
            </a:r>
            <a:r>
              <a:rPr lang="ru-RU" sz="2000" dirty="0" smtClean="0">
                <a:solidFill>
                  <a:schemeClr val="tx1"/>
                </a:solidFill>
              </a:rPr>
              <a:t>стандарты указаны на методы испытаний </a:t>
            </a:r>
            <a:r>
              <a:rPr lang="ru-RU" sz="2000" dirty="0">
                <a:solidFill>
                  <a:schemeClr val="tx1"/>
                </a:solidFill>
              </a:rPr>
              <a:t>для обеспечения 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ГОСТ 5542-2014 «Газы горючие природные промышленного и коммунально-бытового назначения. Технические условия», то </a:t>
            </a:r>
            <a:r>
              <a:rPr lang="ru-RU" sz="2000" dirty="0" smtClean="0">
                <a:solidFill>
                  <a:schemeClr val="tx1"/>
                </a:solidFill>
              </a:rPr>
              <a:t>необходим </a:t>
            </a:r>
            <a:r>
              <a:rPr lang="ru-RU" sz="2000" dirty="0">
                <a:solidFill>
                  <a:schemeClr val="tx1"/>
                </a:solidFill>
              </a:rPr>
              <a:t>пересмотр </a:t>
            </a:r>
            <a:r>
              <a:rPr lang="ru-RU" sz="2000" dirty="0" smtClean="0">
                <a:solidFill>
                  <a:schemeClr val="tx1"/>
                </a:solidFill>
              </a:rPr>
              <a:t>этих стандартов.</a:t>
            </a:r>
            <a:endParaRPr lang="ru-RU" altLang="ru-RU" sz="18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2438" indent="0" eaLnBrk="1" hangingPunct="1">
              <a:defRPr/>
            </a:pPr>
            <a:endParaRPr lang="ru-RU" altLang="ru-RU" sz="16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835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0C4CE-E118-4967-9CDA-1729027B971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948069" y="6335515"/>
            <a:ext cx="7195931" cy="51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1800" b="1" kern="0" dirty="0" smtClean="0"/>
              <a:t>Заседание Технического комитета по стандартизации ТК 52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64028" y="1"/>
            <a:ext cx="71799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/>
              <a:t>ГОСТ Р 8.816-2013 «</a:t>
            </a:r>
            <a:r>
              <a:rPr lang="ru-RU" sz="2000" b="1" dirty="0"/>
              <a:t>Государственная система обеспечения единства измерений</a:t>
            </a:r>
            <a:r>
              <a:rPr lang="ru-RU" sz="2000" b="1" i="1" dirty="0" smtClean="0"/>
              <a:t>. Газ природный. Методика измерений с применением калориметра сжигания с бомбой»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06060" y="1107582"/>
            <a:ext cx="893794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0" algn="just" eaLnBrk="1" hangingPunct="1">
              <a:defRPr/>
            </a:pPr>
            <a:r>
              <a:rPr lang="ru-RU" altLang="ru-RU" sz="20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Область действия:</a:t>
            </a:r>
            <a:endParaRPr lang="ru-RU" altLang="ru-RU" sz="20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7200" algn="just"/>
            <a:r>
              <a:rPr lang="ru-RU" sz="1800" dirty="0">
                <a:solidFill>
                  <a:schemeClr val="tx1"/>
                </a:solidFill>
              </a:rPr>
              <a:t>Настоящий стандарт распространяется на горючие природные и нефтяные попутные газы и устанавливает метод измерений высшей объемной теплоты (энергии) сгорания при постоянном объеме с применением калориметра сжигания с бомбой и вычисление низшей теплоты сгорания при постоянном давлении.</a:t>
            </a:r>
            <a:endParaRPr lang="ru-RU" altLang="ru-RU" sz="1800" dirty="0">
              <a:solidFill>
                <a:schemeClr val="tx1"/>
              </a:solidFill>
            </a:endParaRPr>
          </a:p>
          <a:p>
            <a:pPr indent="452438" algn="just" eaLnBrk="1" hangingPunct="1">
              <a:defRPr/>
            </a:pPr>
            <a:endParaRPr lang="ru-RU" altLang="ru-RU" sz="20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 eaLnBrk="1" hangingPunct="1">
              <a:defRPr/>
            </a:pPr>
            <a:endParaRPr lang="ru-RU" altLang="ru-RU" sz="20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 eaLnBrk="1" hangingPunct="1">
              <a:defRPr/>
            </a:pPr>
            <a:r>
              <a:rPr lang="ru-RU" altLang="ru-RU" sz="20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Сущность метода:</a:t>
            </a:r>
            <a:endParaRPr lang="ru-RU" altLang="ru-RU" sz="20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7200" algn="just"/>
            <a:r>
              <a:rPr lang="ru-RU" sz="1800" dirty="0">
                <a:solidFill>
                  <a:schemeClr val="tx1"/>
                </a:solidFill>
              </a:rPr>
              <a:t>Сущность метода измерений высшей теплоты сгорания при постоянном объеме заключается в полном сжигании определенного количества газа в атмосфере сжатого кислорода в герметически закрытом металлическом сосуде - калориметрической бомбе, которую помещают в калориметрический сосуд, заполненный определенным объемом (массой) воды. По увеличению температуры воды в калориметрическом сосуде устанавливают количество теплоты, выделившейся при сгорании природного или попутного газа, а энергию образования водных растворов азотной и серной кислот в условиях испытания определяют методом химического анализа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endParaRPr lang="ru-RU" alt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017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0C4CE-E118-4967-9CDA-1729027B971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948069" y="6335515"/>
            <a:ext cx="7195931" cy="51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1800" b="1" kern="0" dirty="0" smtClean="0"/>
              <a:t>Заседание Технического комитета по стандартизации ТК 52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64028" y="0"/>
            <a:ext cx="7179972" cy="934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4000"/>
              </a:lnSpc>
              <a:defRPr/>
            </a:pPr>
            <a:r>
              <a:rPr lang="ru-RU" sz="2400" b="1" i="1" dirty="0" smtClean="0"/>
              <a:t>Применяемые средства измерения для определения теплоты сгорания природного газа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3182" y="1107582"/>
            <a:ext cx="843358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0" algn="ctr" eaLnBrk="1" hangingPunct="1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Лабораторные автоматические калориметры</a:t>
            </a:r>
          </a:p>
          <a:p>
            <a:pPr marL="452438" algn="just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предназначены </a:t>
            </a:r>
            <a:r>
              <a:rPr lang="ru-RU" sz="1600" dirty="0">
                <a:solidFill>
                  <a:schemeClr val="tx1"/>
                </a:solidFill>
              </a:rPr>
              <a:t>для измерения теплоты сгорания твердых, жидких и газообразных </a:t>
            </a:r>
            <a:r>
              <a:rPr lang="ru-RU" sz="1600" dirty="0" smtClean="0">
                <a:solidFill>
                  <a:schemeClr val="tx1"/>
                </a:solidFill>
              </a:rPr>
              <a:t>топлив - </a:t>
            </a:r>
            <a:r>
              <a:rPr lang="ru-RU" sz="1600" dirty="0">
                <a:solidFill>
                  <a:schemeClr val="tx1"/>
                </a:solidFill>
              </a:rPr>
              <a:t>таких, как уголь, кокс, сырая нефть, дизельное топливо, мазут, керосин, природный газ промышленного и коммунально-бытового назначения. 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  <a:p>
            <a:pPr marL="452438" indent="0" algn="just" eaLnBrk="1" hangingPunct="1">
              <a:defRPr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452438" indent="0" algn="just" eaLnBrk="1" hangingPunct="1">
              <a:defRPr/>
            </a:pPr>
            <a:endParaRPr lang="ru-RU" sz="1600" dirty="0">
              <a:solidFill>
                <a:schemeClr val="tx1"/>
              </a:solidFill>
            </a:endParaRPr>
          </a:p>
          <a:p>
            <a:pPr marL="452438" indent="0" algn="just" eaLnBrk="1" hangingPunct="1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Калориметр сгорания бомбовый </a:t>
            </a:r>
          </a:p>
          <a:p>
            <a:pPr marL="452438" indent="0" algn="just" eaLnBrk="1" hangingPunct="1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АБК-1В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96122" y="5076822"/>
            <a:ext cx="57604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just" eaLnBrk="1" hangingPunct="1"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Диапазон измерения  теплоты сгорания 5-40 МДж</a:t>
            </a:r>
          </a:p>
          <a:p>
            <a:pPr indent="0" algn="just" eaLnBrk="1" hangingPunct="1"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Предел допускаемой погрешности калориметра ± 0.1 %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1028" name="Picture 4" descr="&amp;Kcy;&amp;acy;&amp;lcy;&amp;ocy;&amp;rcy;&amp;icy;&amp;mcy;&amp;iecy;&amp;tcy;&amp;rcy;&amp;ycy; &amp;scy;&amp;gcy;&amp;ocy;&amp;rcy;&amp;acy;&amp;ncy;&amp;icy;&amp;yacy; &amp;bcy;&amp;ocy;&amp;mcy;&amp;bcy;&amp;ocy;&amp;vcy;&amp;ycy;&amp;iecy; &amp;Acy;&amp;Bcy;&amp;Kcy;-1&amp;V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191" y="2570185"/>
            <a:ext cx="38100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525439"/>
      </p:ext>
    </p:extLst>
  </p:cSld>
  <p:clrMapOvr>
    <a:masterClrMapping/>
  </p:clrMapOvr>
</p:sld>
</file>

<file path=ppt/theme/theme1.xml><?xml version="1.0" encoding="utf-8"?>
<a:theme xmlns:a="http://schemas.openxmlformats.org/drawingml/2006/main" name="3_Специальное оформление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Специальное оформление">
  <a:themeElements>
    <a:clrScheme name="5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5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Специальное оформление">
  <a:themeElements>
    <a:clrScheme name="6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6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7_Специальное оформление">
  <a:themeElements>
    <a:clrScheme name="7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8_Специальное оформление">
  <a:themeElements>
    <a:clrScheme name="8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Специальное оформление">
  <a:themeElements>
    <a:clrScheme name="2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15727</TotalTime>
  <Words>830</Words>
  <Application>Microsoft Office PowerPoint</Application>
  <PresentationFormat>Экран (4:3)</PresentationFormat>
  <Paragraphs>149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3_Специальное оформление</vt:lpstr>
      <vt:lpstr>4_Специальное оформление</vt:lpstr>
      <vt:lpstr>5_Специальное оформление</vt:lpstr>
      <vt:lpstr>6_Специальное оформление</vt:lpstr>
      <vt:lpstr>7_Специальное оформление</vt:lpstr>
      <vt:lpstr>8_Специальное оформление</vt:lpstr>
      <vt:lpstr>2_Специальное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Typo Graphic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Pirit</dc:creator>
  <cp:lastModifiedBy>T_Maximova</cp:lastModifiedBy>
  <cp:revision>830</cp:revision>
  <dcterms:created xsi:type="dcterms:W3CDTF">2009-07-15T11:37:47Z</dcterms:created>
  <dcterms:modified xsi:type="dcterms:W3CDTF">2015-12-16T05:51:16Z</dcterms:modified>
</cp:coreProperties>
</file>