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63" r:id="rId7"/>
    <p:sldMasterId id="2147483655" r:id="rId8"/>
  </p:sldMasterIdLst>
  <p:notesMasterIdLst>
    <p:notesMasterId r:id="rId25"/>
  </p:notesMasterIdLst>
  <p:handoutMasterIdLst>
    <p:handoutMasterId r:id="rId26"/>
  </p:handoutMasterIdLst>
  <p:sldIdLst>
    <p:sldId id="257" r:id="rId9"/>
    <p:sldId id="351" r:id="rId10"/>
    <p:sldId id="395" r:id="rId11"/>
    <p:sldId id="396" r:id="rId12"/>
    <p:sldId id="392" r:id="rId13"/>
    <p:sldId id="378" r:id="rId14"/>
    <p:sldId id="388" r:id="rId15"/>
    <p:sldId id="366" r:id="rId16"/>
    <p:sldId id="385" r:id="rId17"/>
    <p:sldId id="390" r:id="rId18"/>
    <p:sldId id="386" r:id="rId19"/>
    <p:sldId id="394" r:id="rId20"/>
    <p:sldId id="397" r:id="rId21"/>
    <p:sldId id="398" r:id="rId22"/>
    <p:sldId id="399" r:id="rId23"/>
    <p:sldId id="303" r:id="rId24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3366"/>
    <a:srgbClr val="99CCFF"/>
    <a:srgbClr val="3366CC"/>
    <a:srgbClr val="336699"/>
    <a:srgbClr val="0099FF"/>
    <a:srgbClr val="3366FF"/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8263" autoAdjust="0"/>
  </p:normalViewPr>
  <p:slideViewPr>
    <p:cSldViewPr snapToGrid="0">
      <p:cViewPr>
        <p:scale>
          <a:sx n="90" d="100"/>
          <a:sy n="90" d="100"/>
        </p:scale>
        <p:origin x="-888" y="-438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31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49B3B05-C33F-4730-81C7-F840D69B7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56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17A199-A5B6-412B-8A89-FF105C15F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8EE8776-2CFB-43DA-BECD-A66FF740B514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0887A-1FD7-4DA6-9FC8-753FC525E30F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460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3D03C-EB64-414E-B2DF-87CC52A2980B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749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5487-13D5-4915-8043-3454B1DF92B0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8631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FAA4-B9C3-4E97-87C4-94E6E4762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432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D3729-CE2C-43BB-B32B-73C055D85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2229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B6E82-7FAF-4790-99D6-845F74E56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33372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B6D8-BC77-4EA5-86A2-341478FDA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38059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81AF-623D-4AD8-BDBB-179AA0F15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0824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CB4D-3FDC-44AD-9319-D257F57BF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82344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7DEB-F07F-41B5-816B-BB0E2FC2B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47006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DAA62-ECC0-40C6-B9DB-8B8983D8C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0133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A4C5-148F-49DE-B960-D4A5475FE6E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0666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02973-7057-4B4E-ADE8-1C1E80BC2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123482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DD56-193C-4842-84CC-AA4353F30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1331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9F52-6CED-4E7E-B4FA-87E3397D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8717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20AE-F1DD-45D5-B846-5CC7C0B9B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52852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BD775-17F6-453A-B4B3-B0F2030A3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23453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F04F-150C-46B8-9B24-399C08ECF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364508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A2A9E-3350-47B5-B200-DD29C4867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015546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B6C30-3639-4547-AA80-972F6B6E2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664112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76E6-A7FB-4051-9418-D38E9E212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81064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D493-6DF4-4942-B0F7-A1FD5EC43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4585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A41C-3E2E-46EC-91B8-9EACD5EC6093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18198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521E-CC22-4AEF-A0F1-C07B07B2B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81796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A4CA-EDAF-4BFC-B28F-B3236170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61157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67ED-C8D2-4E5F-B379-ABF736F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02959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CD11-D502-4C15-B73C-192BFCF60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683447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9B1E8-D629-4B4F-B5A6-5365B47BF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088749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DDED5-ED50-42E0-9D96-DD0A3B344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948503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0A4C-5FBA-4571-8A0E-ECA84788D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861433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D9E3-0F69-4CD4-915D-E63FF71AD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785079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07876-A2A1-4125-9D1E-373669CDF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38276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75F6-6A63-4475-9676-1D14A8721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51132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28943-7536-4BE8-9736-92B4D7778883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58937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D435D-C7DA-4829-BFEC-49F2D7E40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95374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FF33-5290-4902-8724-19758322A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03238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A719-B212-4938-BD78-2C5E56133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1250636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1C620-34AE-404C-9AAC-B13D120FF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073719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5EA0-3B5A-4E13-83A1-4DAB8DBA6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361863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DFAF4-D5E6-4BD2-843D-0597B39A1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348042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05F5E-A6CA-4E53-9CB4-4AF90807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691714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0A34-D71A-42C5-B0FD-55525226F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85651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600D1-47D9-4894-8A2E-5113D34BA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6817368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DE1C-6197-483D-98C6-2421DA8A7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356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68FF-256F-4544-AD36-49BF587E5DF8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6876268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6F19-36F8-4CED-B951-E3CD2AE8C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8972439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6A32-09E0-497F-BA72-A1C2D826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871581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5491-E8A9-4EFE-8137-5F7DCBCF3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4556264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0E7EA-9EC3-4CE2-A0AB-43A018103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944934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D9BFC-1CAB-4856-90FA-4C30DE88A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107245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FF84F-DF7A-4E9D-AF49-189603252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609080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1215-09BB-4BB2-A2AB-B7CA6B32A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6699894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CDEA-F363-4518-97CD-FD809C1BF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486015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8B4E-7681-459C-9825-EF2BD54E9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18320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5D3A-AB66-42B1-98AD-BEE832E96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2292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4E65-3086-4B58-BDF1-9AEE6AB3626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462475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05EF-28BE-40D3-9632-839DB1AF9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719674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3624-C9D0-4E3E-9E15-AFF1537CC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260413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B1826-E27E-41B0-A7B0-A5BF3903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3094069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6C8C-5D58-4F51-A00A-9129EC420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624447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B8B1-A819-4CD0-B5FD-8F0B80581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812492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71339-18EB-439A-83C9-37C56C65F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605812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2476-5482-45D5-B032-61FC9802B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3340194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875132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5715121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7689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7DFE-49F4-45E3-A988-9F0470E7E34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774218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761286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895825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3189701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562789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9101728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698430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731045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867784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66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1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3BD9-1619-468F-8780-B0EFA2D20824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0566873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60872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913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888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4072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7280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77707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23796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4407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5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607E-A811-4DC9-878F-A4D5DDB14AA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263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5C192FB9-1E0C-4737-BDE0-A966D3F35BA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1034" name="Line 1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5" name="Line 1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36" name="Picture 17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52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2053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5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41A3857-AD36-43F5-9A21-1CDF7CA90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059" name="Line 21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60" name="Line 22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061" name="Picture 24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3075" name="Rectangle 19"/>
          <p:cNvSpPr>
            <a:spLocks noChangeArrowheads="1"/>
          </p:cNvSpPr>
          <p:nvPr userDrawn="1"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076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7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9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4774EBC-B0EE-4F99-8F5B-24D9A662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083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Line 20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5" name="Line 21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3086" name="Picture 24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4099" name="Rectangle 23"/>
          <p:cNvSpPr>
            <a:spLocks noChangeArrowheads="1"/>
          </p:cNvSpPr>
          <p:nvPr userDrawn="1"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100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4101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3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6BB2D316-528B-4404-9D13-119430159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4107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8" name="Line 2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9" name="Line 2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4110" name="Picture 27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5123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5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6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7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4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5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</a:t>
            </a:r>
          </a:p>
          <a:p>
            <a:pPr lvl="0"/>
            <a:r>
              <a:rPr lang="ru-RU" altLang="ru-RU" smtClean="0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D8298B9-7CA8-4EDB-AB0D-9995E4485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5131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2" name="Line 17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33" name="Line 18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5134" name="Picture 21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4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614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</a:t>
            </a:r>
          </a:p>
          <a:p>
            <a:pPr lvl="0"/>
            <a:r>
              <a:rPr lang="ru-RU" alt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CB6072EE-6AA9-4A6C-9A51-BE9F371E8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6155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7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6158" name="Picture 20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171" name="Group 4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7181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2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3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7172" name="Rectangle 8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9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Line 10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7177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9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7180" name="Picture 19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5" name="Rectangle 9"/>
          <p:cNvSpPr>
            <a:spLocks noChangeArrowheads="1"/>
          </p:cNvSpPr>
          <p:nvPr userDrawn="1"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13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Rectangle 14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Line 15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199" name="Line 33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200" name="Line 3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8201" name="Picture 39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19" name="Line 11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404038" y="1114425"/>
            <a:ext cx="8482788" cy="518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endParaRPr lang="ru-RU" sz="3600" dirty="0"/>
          </a:p>
          <a:p>
            <a:pPr algn="ctr">
              <a:defRPr/>
            </a:pPr>
            <a:r>
              <a:rPr lang="ru-RU" sz="3200" b="1" cap="all" dirty="0" smtClean="0">
                <a:latin typeface="+mj-lt"/>
              </a:rPr>
              <a:t>О ХОДЕ РАЗРАБОТКИ НОВЫХ НОРМАТИВНЫХ ДОКУМЕНТОВ ПО КАЧЕСТВУ ПРИРОДНОГО </a:t>
            </a:r>
            <a:r>
              <a:rPr lang="ru-RU" sz="3200" b="1" cap="all" dirty="0" err="1" smtClean="0">
                <a:latin typeface="+mj-lt"/>
              </a:rPr>
              <a:t>гАЗА</a:t>
            </a:r>
            <a:endParaRPr lang="ru-RU" sz="3200" b="1" cap="all" dirty="0" smtClean="0">
              <a:latin typeface="+mj-lt"/>
            </a:endParaRPr>
          </a:p>
          <a:p>
            <a:pPr algn="r">
              <a:defRPr/>
            </a:pPr>
            <a:endParaRPr lang="ru-RU" sz="2000" dirty="0" smtClean="0"/>
          </a:p>
          <a:p>
            <a:pPr algn="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800" b="1" dirty="0" smtClean="0">
                <a:latin typeface="+mn-lt"/>
              </a:rPr>
              <a:t>Б.Д. Донских</a:t>
            </a:r>
            <a:endParaRPr lang="ru-RU" sz="2800" b="1" dirty="0">
              <a:latin typeface="+mn-lt"/>
            </a:endParaRP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Начальник лаборатории</a:t>
            </a:r>
          </a:p>
          <a:p>
            <a:pPr algn="ctr">
              <a:defRPr/>
            </a:pPr>
            <a:r>
              <a:rPr lang="ru-RU" sz="2800" b="1" dirty="0" smtClean="0">
                <a:latin typeface="+mn-lt"/>
              </a:rPr>
              <a:t>контроля </a:t>
            </a:r>
            <a:r>
              <a:rPr lang="ru-RU" sz="2800" b="1" dirty="0">
                <a:latin typeface="+mn-lt"/>
              </a:rPr>
              <a:t>качества </a:t>
            </a:r>
            <a:r>
              <a:rPr lang="ru-RU" sz="2800" b="1" dirty="0" smtClean="0">
                <a:latin typeface="+mn-lt"/>
              </a:rPr>
              <a:t>природного газа</a:t>
            </a:r>
            <a:endParaRPr lang="ru-RU" sz="2800" b="1" dirty="0">
              <a:latin typeface="+mn-lt"/>
            </a:endParaRP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ООО «Газпром ВНИИГАЗ»</a:t>
            </a:r>
          </a:p>
          <a:p>
            <a:pPr algn="r">
              <a:defRPr/>
            </a:pPr>
            <a:endParaRPr lang="en-US" sz="2000" dirty="0"/>
          </a:p>
          <a:p>
            <a:pPr algn="r"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063307" y="0"/>
            <a:ext cx="6985000" cy="1009650"/>
          </a:xfrm>
        </p:spPr>
        <p:txBody>
          <a:bodyPr anchor="ctr"/>
          <a:lstStyle/>
          <a:p>
            <a:pPr algn="ctr"/>
            <a:r>
              <a:rPr lang="ru-RU" sz="3200" b="1" dirty="0" smtClean="0"/>
              <a:t>Выводы по результатам разработки</a:t>
            </a:r>
            <a:br>
              <a:rPr lang="ru-RU" sz="3200" b="1" dirty="0" smtClean="0"/>
            </a:br>
            <a:r>
              <a:rPr lang="ru-RU" sz="3200" b="1" dirty="0" smtClean="0"/>
              <a:t>проекта национального стандарта</a:t>
            </a:r>
            <a:endParaRPr lang="ru-RU" sz="3200" b="1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0" y="3099687"/>
            <a:ext cx="9144000" cy="1528763"/>
          </a:xfrm>
        </p:spPr>
        <p:txBody>
          <a:bodyPr/>
          <a:lstStyle/>
          <a:p>
            <a:r>
              <a:rPr lang="ru-RU" sz="2000" dirty="0" smtClean="0">
                <a:solidFill>
                  <a:srgbClr val="0033CC"/>
                </a:solidFill>
              </a:rPr>
              <a:t>Предлагаемый метод может быть эффективно использован при проведении научных исследований;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Также метод может быть востребован в случае использования на промыслах с применением низкотемпературных процессов подготовки природного газа, поскольку наличие в природном газе паров метанола влияет на результаты измерений сорбционными методами;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К достоинствам метода К. Фишера следует отнести достаточно высокую точность и чувствительность при малых концентрациях воды в исследуемой пробе, а также достаточно широкий диапазон измерений</a:t>
            </a:r>
            <a:r>
              <a:rPr lang="ru-RU" sz="2000" dirty="0">
                <a:solidFill>
                  <a:srgbClr val="0033CC"/>
                </a:solidFill>
              </a:rPr>
              <a:t>;</a:t>
            </a:r>
            <a:endParaRPr lang="ru-RU" sz="2000" dirty="0" smtClean="0">
              <a:solidFill>
                <a:srgbClr val="0033CC"/>
              </a:solidFill>
            </a:endParaRPr>
          </a:p>
          <a:p>
            <a:r>
              <a:rPr lang="ru-RU" sz="2000" dirty="0" smtClean="0">
                <a:solidFill>
                  <a:srgbClr val="0033CC"/>
                </a:solidFill>
              </a:rPr>
              <a:t>Указанные преимущества позволяют использовать предлагаемый метод в качестве арбитражного при контрольных  измерениях содержания водяных паров, а также при калибровке рабочих средств измерений; 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Успешное применение предлагаемый метод также может найти на объектах нефтегазовой отрасли, где технология подготовки газа предусматривает низкое содержание водяных паров, а именно – на АГНКС, на установках адсорбционной подготовки природного газа, на ГПЗ и т.д.</a:t>
            </a:r>
          </a:p>
          <a:p>
            <a:endParaRPr lang="ru-RU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020098" y="512445"/>
            <a:ext cx="721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3200" b="1" kern="0" dirty="0" smtClean="0"/>
              <a:t>Цели и задачи при разработке национального стандарта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0" y="1095155"/>
            <a:ext cx="9144000" cy="5178056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 algn="ctr">
              <a:buNone/>
            </a:pPr>
            <a:r>
              <a:rPr lang="ru-RU" sz="2400" dirty="0">
                <a:solidFill>
                  <a:srgbClr val="0033CC"/>
                </a:solidFill>
              </a:rPr>
              <a:t>ГОСТ Р </a:t>
            </a:r>
            <a:r>
              <a:rPr lang="ru-RU" sz="2400" dirty="0" smtClean="0">
                <a:solidFill>
                  <a:srgbClr val="0033CC"/>
                </a:solidFill>
              </a:rPr>
              <a:t>«Сжиженный природный газ. Отбор проб»</a:t>
            </a:r>
            <a:endParaRPr lang="ru-RU" sz="2400" dirty="0">
              <a:solidFill>
                <a:srgbClr val="0033CC"/>
              </a:solidFill>
            </a:endParaRPr>
          </a:p>
          <a:p>
            <a:pPr>
              <a:buFontTx/>
              <a:buNone/>
            </a:pPr>
            <a:endParaRPr lang="ru-RU" altLang="ru-RU" sz="1000" dirty="0" smtClean="0">
              <a:solidFill>
                <a:srgbClr val="0033CC"/>
              </a:solidFill>
            </a:endParaRPr>
          </a:p>
          <a:p>
            <a:pPr algn="just"/>
            <a:r>
              <a:rPr lang="ru-RU" altLang="ru-RU" sz="1900" dirty="0" smtClean="0">
                <a:solidFill>
                  <a:srgbClr val="0033CC"/>
                </a:solidFill>
              </a:rPr>
              <a:t>Работа выполняется в рамках договора НИР с ОАО «Газпром» № </a:t>
            </a:r>
            <a:r>
              <a:rPr lang="en-US" altLang="ru-RU" sz="1900" dirty="0" smtClean="0">
                <a:solidFill>
                  <a:srgbClr val="0033CC"/>
                </a:solidFill>
              </a:rPr>
              <a:t>3</a:t>
            </a:r>
            <a:r>
              <a:rPr lang="ru-RU" altLang="ru-RU" sz="1900" dirty="0" smtClean="0">
                <a:solidFill>
                  <a:srgbClr val="0033CC"/>
                </a:solidFill>
              </a:rPr>
              <a:t>5</a:t>
            </a:r>
            <a:r>
              <a:rPr lang="en-US" altLang="ru-RU" sz="1900" dirty="0" smtClean="0">
                <a:solidFill>
                  <a:srgbClr val="0033CC"/>
                </a:solidFill>
              </a:rPr>
              <a:t>54</a:t>
            </a:r>
            <a:r>
              <a:rPr lang="ru-RU" altLang="ru-RU" sz="1900" dirty="0" smtClean="0">
                <a:solidFill>
                  <a:srgbClr val="0033CC"/>
                </a:solidFill>
              </a:rPr>
              <a:t>-11</a:t>
            </a:r>
            <a:r>
              <a:rPr lang="en-US" altLang="ru-RU" sz="1900" dirty="0" smtClean="0">
                <a:solidFill>
                  <a:srgbClr val="0033CC"/>
                </a:solidFill>
              </a:rPr>
              <a:t>0</a:t>
            </a:r>
            <a:r>
              <a:rPr lang="ru-RU" altLang="ru-RU" sz="1900" dirty="0" smtClean="0">
                <a:solidFill>
                  <a:srgbClr val="0033CC"/>
                </a:solidFill>
              </a:rPr>
              <a:t>0-1</a:t>
            </a:r>
            <a:r>
              <a:rPr lang="en-US" altLang="ru-RU" sz="1900" dirty="0" smtClean="0">
                <a:solidFill>
                  <a:srgbClr val="0033CC"/>
                </a:solidFill>
              </a:rPr>
              <a:t>3</a:t>
            </a:r>
            <a:r>
              <a:rPr lang="ru-RU" altLang="ru-RU" sz="1900" dirty="0" smtClean="0">
                <a:solidFill>
                  <a:srgbClr val="0033CC"/>
                </a:solidFill>
              </a:rPr>
              <a:t>-9 от 1</a:t>
            </a:r>
            <a:r>
              <a:rPr lang="en-US" altLang="ru-RU" sz="1900" dirty="0" smtClean="0">
                <a:solidFill>
                  <a:srgbClr val="0033CC"/>
                </a:solidFill>
              </a:rPr>
              <a:t>9</a:t>
            </a:r>
            <a:r>
              <a:rPr lang="ru-RU" altLang="ru-RU" sz="1900" dirty="0" smtClean="0">
                <a:solidFill>
                  <a:srgbClr val="0033CC"/>
                </a:solidFill>
              </a:rPr>
              <a:t>.</a:t>
            </a:r>
            <a:r>
              <a:rPr lang="en-US" altLang="ru-RU" sz="1900" dirty="0" smtClean="0">
                <a:solidFill>
                  <a:srgbClr val="0033CC"/>
                </a:solidFill>
              </a:rPr>
              <a:t>1</a:t>
            </a:r>
            <a:r>
              <a:rPr lang="ru-RU" altLang="ru-RU" sz="1900" dirty="0" smtClean="0">
                <a:solidFill>
                  <a:srgbClr val="0033CC"/>
                </a:solidFill>
              </a:rPr>
              <a:t>2.2013 </a:t>
            </a:r>
            <a:r>
              <a:rPr lang="ru-RU" sz="1900" dirty="0" smtClean="0">
                <a:solidFill>
                  <a:srgbClr val="0033CC"/>
                </a:solidFill>
              </a:rPr>
              <a:t>«</a:t>
            </a:r>
            <a:r>
              <a:rPr lang="ru-RU" sz="1900" dirty="0">
                <a:solidFill>
                  <a:srgbClr val="0033CC"/>
                </a:solidFill>
              </a:rPr>
              <a:t>Формирование нормативной базы по измерению количества и качественных показателей сжиженного природного газа</a:t>
            </a:r>
            <a:r>
              <a:rPr lang="ru-RU" sz="1900" dirty="0" smtClean="0">
                <a:solidFill>
                  <a:srgbClr val="0033CC"/>
                </a:solidFill>
              </a:rPr>
              <a:t>»;</a:t>
            </a:r>
          </a:p>
          <a:p>
            <a:endParaRPr lang="ru-RU" altLang="ru-RU" sz="1900" dirty="0">
              <a:solidFill>
                <a:srgbClr val="0033CC"/>
              </a:solidFill>
            </a:endParaRPr>
          </a:p>
          <a:p>
            <a:r>
              <a:rPr lang="ru-RU" altLang="ru-RU" sz="1900" dirty="0" smtClean="0">
                <a:solidFill>
                  <a:srgbClr val="0033CC"/>
                </a:solidFill>
              </a:rPr>
              <a:t>Этап </a:t>
            </a:r>
            <a:r>
              <a:rPr lang="en-US" altLang="ru-RU" sz="1900" dirty="0" smtClean="0">
                <a:solidFill>
                  <a:srgbClr val="0033CC"/>
                </a:solidFill>
              </a:rPr>
              <a:t>1</a:t>
            </a:r>
            <a:r>
              <a:rPr lang="ru-RU" altLang="ru-RU" sz="1900" dirty="0" smtClean="0">
                <a:solidFill>
                  <a:srgbClr val="0033CC"/>
                </a:solidFill>
              </a:rPr>
              <a:t> </a:t>
            </a:r>
            <a:r>
              <a:rPr lang="ru-RU" sz="1900" dirty="0" smtClean="0">
                <a:solidFill>
                  <a:srgbClr val="0033CC"/>
                </a:solidFill>
              </a:rPr>
              <a:t>«</a:t>
            </a:r>
            <a:r>
              <a:rPr lang="ru-RU" sz="1900" dirty="0">
                <a:solidFill>
                  <a:srgbClr val="0033CC"/>
                </a:solidFill>
              </a:rPr>
              <a:t>Разработка требований к отбору проб сжиженного природного газа</a:t>
            </a:r>
            <a:r>
              <a:rPr lang="ru-RU" sz="1900" dirty="0" smtClean="0">
                <a:solidFill>
                  <a:srgbClr val="0033CC"/>
                </a:solidFill>
              </a:rPr>
              <a:t>»;</a:t>
            </a:r>
          </a:p>
          <a:p>
            <a:endParaRPr lang="ru-RU" altLang="ru-RU" sz="1900" dirty="0">
              <a:solidFill>
                <a:srgbClr val="0033CC"/>
              </a:solidFill>
            </a:endParaRPr>
          </a:p>
          <a:p>
            <a:r>
              <a:rPr lang="ru-RU" sz="1900" u="sng" dirty="0" smtClean="0">
                <a:solidFill>
                  <a:srgbClr val="0033CC"/>
                </a:solidFill>
              </a:rPr>
              <a:t>Цель работы</a:t>
            </a:r>
            <a:r>
              <a:rPr lang="ru-RU" sz="1900" dirty="0" smtClean="0">
                <a:solidFill>
                  <a:srgbClr val="0033CC"/>
                </a:solidFill>
              </a:rPr>
              <a:t> - обеспечение </a:t>
            </a:r>
            <a:r>
              <a:rPr lang="ru-RU" sz="1900" dirty="0">
                <a:solidFill>
                  <a:srgbClr val="0033CC"/>
                </a:solidFill>
              </a:rPr>
              <a:t>достоверности измерений количества и качества сжиженного природного газа за счет формирования нормативной базы Российской Федерации в области измерения количества и определения качественных характеристик сжиженного природного газа при его производстве, хранении  и отгрузке </a:t>
            </a:r>
            <a:r>
              <a:rPr lang="ru-RU" sz="1900" dirty="0" smtClean="0">
                <a:solidFill>
                  <a:srgbClr val="0033CC"/>
                </a:solidFill>
              </a:rPr>
              <a:t>потребителям</a:t>
            </a:r>
            <a:r>
              <a:rPr lang="ru-RU" sz="1900" dirty="0">
                <a:solidFill>
                  <a:srgbClr val="0033CC"/>
                </a:solidFill>
              </a:rPr>
              <a:t>;</a:t>
            </a:r>
            <a:endParaRPr lang="en-US" sz="1900" dirty="0" smtClean="0">
              <a:solidFill>
                <a:srgbClr val="0033CC"/>
              </a:solidFill>
            </a:endParaRPr>
          </a:p>
          <a:p>
            <a:endParaRPr lang="ru-RU" sz="1900" dirty="0">
              <a:solidFill>
                <a:srgbClr val="0033CC"/>
              </a:solidFill>
            </a:endParaRPr>
          </a:p>
          <a:p>
            <a:r>
              <a:rPr lang="ru-RU" sz="1900" u="sng" dirty="0">
                <a:solidFill>
                  <a:srgbClr val="0033CC"/>
                </a:solidFill>
              </a:rPr>
              <a:t>Новизна разработки</a:t>
            </a:r>
            <a:r>
              <a:rPr lang="ru-RU" sz="1900" dirty="0">
                <a:solidFill>
                  <a:srgbClr val="0033CC"/>
                </a:solidFill>
              </a:rPr>
              <a:t> – впервые в Российской Федерации </a:t>
            </a:r>
            <a:r>
              <a:rPr lang="ru-RU" sz="1900" dirty="0" smtClean="0">
                <a:solidFill>
                  <a:srgbClr val="0033CC"/>
                </a:solidFill>
              </a:rPr>
              <a:t>будет разработан </a:t>
            </a:r>
            <a:r>
              <a:rPr lang="ru-RU" sz="1900" dirty="0">
                <a:solidFill>
                  <a:srgbClr val="0033CC"/>
                </a:solidFill>
              </a:rPr>
              <a:t>стандарты, </a:t>
            </a:r>
            <a:r>
              <a:rPr lang="ru-RU" sz="1900" dirty="0" smtClean="0">
                <a:solidFill>
                  <a:srgbClr val="0033CC"/>
                </a:solidFill>
              </a:rPr>
              <a:t>гармонизированный </a:t>
            </a:r>
            <a:r>
              <a:rPr lang="ru-RU" sz="1900" dirty="0">
                <a:solidFill>
                  <a:srgbClr val="0033CC"/>
                </a:solidFill>
              </a:rPr>
              <a:t>с международными </a:t>
            </a:r>
            <a:r>
              <a:rPr lang="ru-RU" sz="1900" dirty="0" smtClean="0">
                <a:solidFill>
                  <a:srgbClr val="0033CC"/>
                </a:solidFill>
              </a:rPr>
              <a:t>требованиями (ИСО 8943-2007) </a:t>
            </a:r>
            <a:r>
              <a:rPr lang="ru-RU" sz="1900" dirty="0">
                <a:solidFill>
                  <a:srgbClr val="0033CC"/>
                </a:solidFill>
              </a:rPr>
              <a:t>в </a:t>
            </a:r>
            <a:r>
              <a:rPr lang="ru-RU" sz="1900" dirty="0" smtClean="0">
                <a:solidFill>
                  <a:srgbClr val="0033CC"/>
                </a:solidFill>
              </a:rPr>
              <a:t>части отбора проб </a:t>
            </a:r>
            <a:r>
              <a:rPr lang="ru-RU" sz="1900" dirty="0">
                <a:solidFill>
                  <a:srgbClr val="0033CC"/>
                </a:solidFill>
              </a:rPr>
              <a:t>сжиженного природного газа (СПГ) при его производстве, хранении и отгрузке потребителям.</a:t>
            </a:r>
            <a:endParaRPr lang="ru-RU" altLang="ru-RU" sz="1900" dirty="0" smtClean="0">
              <a:solidFill>
                <a:srgbClr val="0033CC"/>
              </a:solidFill>
            </a:endParaRPr>
          </a:p>
          <a:p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1653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76446" y="1358863"/>
            <a:ext cx="871869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indent="-265113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Выполнены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аналитические исследования отечественных и международных методик по отбору проб сжиженного природного газа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265113" indent="-265113">
              <a:buFont typeface="Wingdings" panose="05000000000000000000" pitchFamily="2" charset="2"/>
              <a:buChar char="ü"/>
            </a:pPr>
            <a:endParaRPr lang="ru-RU" sz="1100" b="1" dirty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65113" indent="-265113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Проведены исследования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выполнению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требований обеспечения представительности проб сжиженного природного газа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265113" indent="-265113">
              <a:buFont typeface="Wingdings" panose="05000000000000000000" pitchFamily="2" charset="2"/>
              <a:buChar char="ü"/>
            </a:pPr>
            <a:endParaRPr lang="ru-RU" sz="1000" b="1" dirty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65113" indent="-265113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Разработаны требования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 отбору проб сжиженного природного газа, гармонизированные с зарубежными 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стандартами;</a:t>
            </a:r>
            <a:endParaRPr lang="ru-RU" sz="1800" b="1" dirty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lvl="0" indent="-265113" algn="just" eaLnBrk="0" hangingPunct="0">
              <a:buFont typeface="Wingdings" pitchFamily="2" charset="2"/>
              <a:buChar char="ü"/>
            </a:pP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Разработана 1 редакция проекта национального стандарта в 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соответствии </a:t>
            </a:r>
            <a:r>
              <a:rPr lang="ru-RU" sz="1800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ГОСТ Р 1.10-2004 и ГОСТ Р </a:t>
            </a:r>
            <a:r>
              <a:rPr lang="ru-RU" sz="18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1.5-2012;</a:t>
            </a:r>
            <a:endParaRPr lang="ru-RU" sz="1800" b="1" dirty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indent="-265113">
              <a:buFont typeface="Wingdings" pitchFamily="2" charset="2"/>
              <a:buChar char="ü"/>
            </a:pPr>
            <a:r>
              <a:rPr lang="ru-RU" sz="1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редакция стандарта направлена на отзыв </a:t>
            </a:r>
            <a:r>
              <a:rPr lang="ru-RU" sz="1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дочерним </a:t>
            </a:r>
            <a:r>
              <a:rPr lang="ru-RU" sz="1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обществам и </a:t>
            </a:r>
            <a:r>
              <a:rPr lang="ru-RU" sz="1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 ОАО «Газпром</a:t>
            </a:r>
            <a:r>
              <a:rPr lang="ru-RU" sz="1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65113" indent="-265113">
              <a:buFont typeface="Wingdings" pitchFamily="2" charset="2"/>
              <a:buChar char="ü"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сбор отзывов от дочерних обществ и подготовка сводки отзывов и окончательной редакции проекта стандарта.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1533" y="235319"/>
            <a:ext cx="35734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/>
              <a:t>В настоящее время: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0038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02549" y="235316"/>
            <a:ext cx="6745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/>
              <a:t>Начало разработки новых стандартов:</a:t>
            </a:r>
            <a:endParaRPr lang="ru-RU" sz="320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562987"/>
            <a:ext cx="9144000" cy="5178056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 marL="0" indent="0" algn="just">
              <a:buNone/>
            </a:pPr>
            <a:r>
              <a:rPr lang="ru-RU" altLang="ru-RU" sz="1800" dirty="0" smtClean="0">
                <a:solidFill>
                  <a:srgbClr val="0033CC"/>
                </a:solidFill>
              </a:rPr>
              <a:t>Также в </a:t>
            </a:r>
            <a:r>
              <a:rPr lang="ru-RU" altLang="ru-RU" sz="1800" dirty="0" smtClean="0">
                <a:solidFill>
                  <a:srgbClr val="0033CC"/>
                </a:solidFill>
              </a:rPr>
              <a:t>рамках договора </a:t>
            </a:r>
            <a:r>
              <a:rPr lang="ru-RU" sz="1800" dirty="0" smtClean="0">
                <a:solidFill>
                  <a:srgbClr val="0033CC"/>
                </a:solidFill>
              </a:rPr>
              <a:t>«</a:t>
            </a:r>
            <a:r>
              <a:rPr lang="ru-RU" sz="1800" dirty="0">
                <a:solidFill>
                  <a:srgbClr val="0033CC"/>
                </a:solidFill>
              </a:rPr>
              <a:t>Формирование нормативной базы по измерению количества и качественных показателей сжиженного природного газа</a:t>
            </a:r>
            <a:r>
              <a:rPr lang="ru-RU" sz="1800" dirty="0" smtClean="0">
                <a:solidFill>
                  <a:srgbClr val="0033CC"/>
                </a:solidFill>
              </a:rPr>
              <a:t>» начинается разработка проектов следующих стандартов: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rgbClr val="0033CC"/>
                </a:solidFill>
              </a:rPr>
              <a:t>ГОСТ</a:t>
            </a:r>
            <a:r>
              <a:rPr lang="ru-RU" sz="1700" dirty="0">
                <a:solidFill>
                  <a:srgbClr val="0033CC"/>
                </a:solidFill>
              </a:rPr>
              <a:t> Р «Сжиженный природный газ. </a:t>
            </a:r>
            <a:r>
              <a:rPr lang="ru-RU" sz="1700" dirty="0" err="1">
                <a:solidFill>
                  <a:srgbClr val="0033CC"/>
                </a:solidFill>
              </a:rPr>
              <a:t>Отпарной</a:t>
            </a:r>
            <a:r>
              <a:rPr lang="ru-RU" sz="1700" dirty="0">
                <a:solidFill>
                  <a:srgbClr val="0033CC"/>
                </a:solidFill>
              </a:rPr>
              <a:t> газ производства сжиженного природного газа. Определение компонентного состава методом газовой хроматографии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 Р «Сжиженный природный газ. Метод расчета термодинамических свойств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  <a:endParaRPr lang="ru-RU" sz="1700" dirty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 Р ИСО 10723 «Газ горючий природный. Оценка эффективности потоковых аналитических систем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  <a:endParaRPr lang="ru-RU" sz="1700" dirty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 Р ИСО 18132-1 «Сжиженный природный газ. Общие требования к автоматическим резервуарным датчикам уровня. Часть 1: Автоматические резервуарные датчики для сжиженного природного газа на борту судов и плавучих хранилищ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 Р ИСО 18132-2 «Сжиженный природный газ. Общие требования к автоматическим резервуарным датчикам уровня. Часть 2: Датчики в береговых резервуарах рефрижераторного типа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 Р ИСО 28460 «Нефтегазовая промышленность. Установки и оборудование для сжиженного природного газа. Взаимодействие корабль-берег и портовые операции</a:t>
            </a:r>
            <a:r>
              <a:rPr lang="ru-RU" sz="17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33CC"/>
                </a:solidFill>
              </a:rPr>
              <a:t>ГОСТ Р ЕН 1160 «Сжиженный природный газ. Общая характеристика</a:t>
            </a:r>
            <a:r>
              <a:rPr lang="ru-RU" sz="1700" dirty="0" smtClean="0">
                <a:solidFill>
                  <a:srgbClr val="0033CC"/>
                </a:solidFill>
              </a:rPr>
              <a:t>».</a:t>
            </a:r>
            <a:endParaRPr lang="ru-RU" sz="1700" dirty="0">
              <a:solidFill>
                <a:srgbClr val="0033CC"/>
              </a:solidFill>
            </a:endParaRPr>
          </a:p>
          <a:p>
            <a:endParaRPr lang="ru-RU" sz="1600" dirty="0"/>
          </a:p>
          <a:p>
            <a:endParaRPr lang="ru-RU" altLang="ru-RU" sz="2000" dirty="0">
              <a:solidFill>
                <a:srgbClr val="0033CC"/>
              </a:solidFill>
            </a:endParaRPr>
          </a:p>
          <a:p>
            <a:endParaRPr lang="ru-RU" altLang="ru-RU" sz="1900" dirty="0">
              <a:solidFill>
                <a:srgbClr val="0033CC"/>
              </a:solidFill>
            </a:endParaRPr>
          </a:p>
          <a:p>
            <a:endParaRPr lang="ru-RU" sz="1900" dirty="0">
              <a:solidFill>
                <a:srgbClr val="0033CC"/>
              </a:solidFill>
            </a:endParaRPr>
          </a:p>
          <a:p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69459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95685" y="236718"/>
            <a:ext cx="4201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/>
              <a:t>Перспективные задачи:</a:t>
            </a:r>
            <a:endParaRPr lang="ru-RU" sz="320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33917" y="1435396"/>
            <a:ext cx="8750596" cy="4901609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 marL="0" indent="0" algn="just">
              <a:buNone/>
            </a:pPr>
            <a:r>
              <a:rPr lang="ru-RU" altLang="ru-RU" sz="1900" dirty="0" smtClean="0">
                <a:solidFill>
                  <a:srgbClr val="0033CC"/>
                </a:solidFill>
              </a:rPr>
              <a:t>В целях нормативного обеспечения </a:t>
            </a:r>
            <a:r>
              <a:rPr lang="ru-RU" sz="1900" dirty="0">
                <a:solidFill>
                  <a:srgbClr val="0033CC"/>
                </a:solidFill>
              </a:rPr>
              <a:t>технического регламента Таможенного </a:t>
            </a:r>
            <a:r>
              <a:rPr lang="ru-RU" sz="1900" dirty="0" smtClean="0">
                <a:solidFill>
                  <a:srgbClr val="0033CC"/>
                </a:solidFill>
              </a:rPr>
              <a:t>союза «О </a:t>
            </a:r>
            <a:r>
              <a:rPr lang="ru-RU" sz="1900" dirty="0">
                <a:solidFill>
                  <a:srgbClr val="0033CC"/>
                </a:solidFill>
              </a:rPr>
              <a:t>безопасности газа горючего природного, подготовленного к транспортированию и (или) использованию</a:t>
            </a:r>
            <a:r>
              <a:rPr lang="ru-RU" sz="1900" dirty="0" smtClean="0">
                <a:solidFill>
                  <a:srgbClr val="0033CC"/>
                </a:solidFill>
              </a:rPr>
              <a:t>» требуется разработка проектов следующих стандартов</a:t>
            </a:r>
            <a:r>
              <a:rPr lang="ru-RU" sz="1900" dirty="0" smtClean="0">
                <a:solidFill>
                  <a:srgbClr val="0033CC"/>
                </a:solidFill>
              </a:rPr>
              <a:t>:</a:t>
            </a:r>
          </a:p>
          <a:p>
            <a:pPr marL="0" indent="0" algn="just">
              <a:buNone/>
            </a:pPr>
            <a:endParaRPr lang="ru-RU" sz="1900" dirty="0" smtClean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0033CC"/>
                </a:solidFill>
              </a:rPr>
              <a:t>ГОСТ </a:t>
            </a:r>
            <a:r>
              <a:rPr lang="ru-RU" sz="1900" dirty="0">
                <a:solidFill>
                  <a:srgbClr val="0033CC"/>
                </a:solidFill>
              </a:rPr>
              <a:t>«Газ горючий природный, подготовленный к магистральному транспортированию. Технические условия»</a:t>
            </a:r>
            <a:r>
              <a:rPr lang="ru-RU" sz="1900" dirty="0" smtClean="0">
                <a:solidFill>
                  <a:srgbClr val="0033CC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rgbClr val="0033CC"/>
                </a:solidFill>
              </a:rPr>
              <a:t>ГОСТ </a:t>
            </a:r>
            <a:r>
              <a:rPr lang="ru-RU" sz="1900" dirty="0" smtClean="0">
                <a:solidFill>
                  <a:srgbClr val="0033CC"/>
                </a:solidFill>
              </a:rPr>
              <a:t>«</a:t>
            </a:r>
            <a:r>
              <a:rPr lang="ru-RU" sz="1900" dirty="0">
                <a:solidFill>
                  <a:srgbClr val="0033CC"/>
                </a:solidFill>
              </a:rPr>
              <a:t>Газ горючий природный. Определение температуры точки росы по воде</a:t>
            </a:r>
            <a:r>
              <a:rPr lang="ru-RU" sz="1900" dirty="0" smtClean="0">
                <a:solidFill>
                  <a:srgbClr val="0033CC"/>
                </a:solidFill>
              </a:rPr>
              <a:t>»;</a:t>
            </a:r>
            <a:endParaRPr lang="ru-RU" sz="1900" dirty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0033CC"/>
                </a:solidFill>
              </a:rPr>
              <a:t>ГОСТ «Газ </a:t>
            </a:r>
            <a:r>
              <a:rPr lang="ru-RU" sz="1900" dirty="0">
                <a:solidFill>
                  <a:srgbClr val="0033CC"/>
                </a:solidFill>
              </a:rPr>
              <a:t>горючий природный. Определение температуры точки росы по углеводородам» (Взамен ГОСТ 20061-84</a:t>
            </a:r>
            <a:r>
              <a:rPr lang="ru-RU" sz="1900" dirty="0" smtClean="0">
                <a:solidFill>
                  <a:srgbClr val="0033CC"/>
                </a:solidFill>
              </a:rPr>
              <a:t>)»;</a:t>
            </a:r>
            <a:endParaRPr lang="ru-RU" sz="1900" dirty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rgbClr val="0033CC"/>
                </a:solidFill>
              </a:rPr>
              <a:t>ГОСТ </a:t>
            </a:r>
            <a:r>
              <a:rPr lang="ru-RU" sz="1900" dirty="0" smtClean="0">
                <a:solidFill>
                  <a:srgbClr val="0033CC"/>
                </a:solidFill>
              </a:rPr>
              <a:t>«</a:t>
            </a:r>
            <a:r>
              <a:rPr lang="ru-RU" sz="1900" dirty="0">
                <a:solidFill>
                  <a:srgbClr val="0033CC"/>
                </a:solidFill>
              </a:rPr>
              <a:t>Газ горючий природный. Определение плотности пикнометрическим методом</a:t>
            </a:r>
            <a:r>
              <a:rPr lang="ru-RU" sz="19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0033CC"/>
                </a:solidFill>
              </a:rPr>
              <a:t>ГОСТ «Газ </a:t>
            </a:r>
            <a:r>
              <a:rPr lang="ru-RU" sz="1900" dirty="0">
                <a:solidFill>
                  <a:srgbClr val="0033CC"/>
                </a:solidFill>
              </a:rPr>
              <a:t>горючий природный. Определение серосодержащих компонентов методом газовой хроматографии</a:t>
            </a:r>
            <a:r>
              <a:rPr lang="ru-RU" sz="1900" dirty="0" smtClean="0">
                <a:solidFill>
                  <a:srgbClr val="0033CC"/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0033CC"/>
                </a:solidFill>
              </a:rPr>
              <a:t>ГОСТ «Газ </a:t>
            </a:r>
            <a:r>
              <a:rPr lang="ru-RU" sz="1900" dirty="0">
                <a:solidFill>
                  <a:srgbClr val="0033CC"/>
                </a:solidFill>
              </a:rPr>
              <a:t>горючий природный. Методы расчета температуры точки росы по воде и массовой концентрации водяных паров</a:t>
            </a:r>
            <a:r>
              <a:rPr lang="ru-RU" sz="1900" dirty="0" smtClean="0">
                <a:solidFill>
                  <a:srgbClr val="0033CC"/>
                </a:solidFill>
              </a:rPr>
              <a:t>».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sz="1900" dirty="0">
              <a:solidFill>
                <a:srgbClr val="0033CC"/>
              </a:solidFill>
            </a:endParaRPr>
          </a:p>
          <a:p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346312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05778" y="236718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/>
              <a:t>Заключение</a:t>
            </a:r>
            <a:endParaRPr lang="ru-RU" sz="3200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180754" y="1467293"/>
            <a:ext cx="8750596" cy="4890976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Повышение качества продукции является основной приоритетной задачей           ОАО «Газпром», решение которой позволит компании развить конкурентные преимущества на мировом рынке газа и продуктов его переработки;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Постоянное совершенствование методов контроля качества продукции                ОАО «Газпром» и повышение требований к качеству продукции требует соответствующего развития нормативной базы по данной тематике;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В последнее время наблюдается значительная активизация в части разработки новых нормативных документов по тематике качества газа;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Особое внимание уделяется стандартам, устанавливающим методы определения количества и качества перспективной продукции, в частности сжиженного природного газа;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В рамках подготовки регламента Таможенного союза </a:t>
            </a:r>
            <a:r>
              <a:rPr lang="ru-RU" sz="1800" dirty="0">
                <a:solidFill>
                  <a:srgbClr val="0033CC"/>
                </a:solidFill>
              </a:rPr>
              <a:t>«О безопасности газа </a:t>
            </a:r>
            <a:r>
              <a:rPr lang="ru-RU" sz="1800" dirty="0" smtClean="0">
                <a:solidFill>
                  <a:srgbClr val="0033CC"/>
                </a:solidFill>
              </a:rPr>
              <a:t>горючего…» требуется разработка межгосударственных стандартов, обобщающих лучшие достижения отечественной и мировой науки в области качества природного газа и гармонизированных с международными стандартами; 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33CC"/>
                </a:solidFill>
              </a:rPr>
              <a:t>Высокий научный потенциал и опыт в стандартизации специалистов нашей лаборатории позволяет ей занимать лидирующие позиции в процессе разработки стандартов </a:t>
            </a:r>
            <a:r>
              <a:rPr lang="ru-RU" sz="1800" dirty="0">
                <a:solidFill>
                  <a:srgbClr val="0033CC"/>
                </a:solidFill>
              </a:rPr>
              <a:t>для нужд ОАО «Газпром</a:t>
            </a:r>
            <a:r>
              <a:rPr lang="ru-RU" sz="1800" dirty="0" smtClean="0">
                <a:solidFill>
                  <a:srgbClr val="0033CC"/>
                </a:solidFill>
              </a:rPr>
              <a:t>» на уровне лучших международных образцов. </a:t>
            </a:r>
            <a:endParaRPr lang="ru-RU" sz="1800" dirty="0">
              <a:solidFill>
                <a:srgbClr val="0033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33CC"/>
              </a:solidFill>
            </a:endParaRPr>
          </a:p>
          <a:p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725211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0" y="1079500"/>
            <a:ext cx="9144000" cy="4006850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2800" dirty="0" smtClean="0"/>
          </a:p>
          <a:p>
            <a:pPr algn="ctr">
              <a:buFontTx/>
              <a:buNone/>
            </a:pPr>
            <a:endParaRPr lang="ru-RU" altLang="ru-RU" sz="2800" dirty="0" smtClean="0"/>
          </a:p>
          <a:p>
            <a:pPr algn="ctr">
              <a:buFontTx/>
              <a:buNone/>
            </a:pPr>
            <a:r>
              <a:rPr lang="ru-RU" altLang="ru-RU" sz="4400" dirty="0" smtClean="0">
                <a:solidFill>
                  <a:srgbClr val="3366CC"/>
                </a:solidFill>
              </a:rPr>
              <a:t>БЛАГОДАРЮ ЗА ВНИМАНИЕ !</a:t>
            </a: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E644CF6-C530-47B2-B0AE-ADB4054204A5}" type="slidenum">
              <a:rPr lang="en-US" altLang="ru-RU" sz="2000" smtClean="0"/>
              <a:pPr eaLnBrk="1" hangingPunct="1"/>
              <a:t>16</a:t>
            </a:fld>
            <a:endParaRPr lang="ru-RU" altLang="ru-RU" sz="200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2</a:t>
            </a:fld>
            <a:endParaRPr lang="ru-RU" altLang="ru-RU" sz="2000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77926" y="-159489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/>
              <a:t>Завершенные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работы лаборатории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 области качества природного газа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233914" y="1754372"/>
            <a:ext cx="5188691" cy="4339892"/>
          </a:xfrm>
        </p:spPr>
        <p:txBody>
          <a:bodyPr/>
          <a:lstStyle/>
          <a:p>
            <a:r>
              <a:rPr lang="ru-RU" sz="2400" dirty="0">
                <a:solidFill>
                  <a:srgbClr val="0033CC"/>
                </a:solidFill>
              </a:rPr>
              <a:t>ГОСТ 5542-201_ «ГАЗЫ </a:t>
            </a:r>
            <a:r>
              <a:rPr lang="ru-RU" sz="2400" dirty="0" smtClean="0">
                <a:solidFill>
                  <a:srgbClr val="0033CC"/>
                </a:solidFill>
              </a:rPr>
              <a:t>ГОРЮЧИЕ </a:t>
            </a:r>
            <a:r>
              <a:rPr lang="ru-RU" sz="2400" dirty="0">
                <a:solidFill>
                  <a:srgbClr val="0033CC"/>
                </a:solidFill>
              </a:rPr>
              <a:t>ПРИРОДНЫЕ </a:t>
            </a:r>
            <a:r>
              <a:rPr lang="ru-RU" sz="2400" dirty="0" smtClean="0">
                <a:solidFill>
                  <a:srgbClr val="0033CC"/>
                </a:solidFill>
              </a:rPr>
              <a:t>ПРОМЫШЛЕННОГО И </a:t>
            </a:r>
            <a:r>
              <a:rPr lang="ru-RU" sz="2400" dirty="0">
                <a:solidFill>
                  <a:srgbClr val="0033CC"/>
                </a:solidFill>
              </a:rPr>
              <a:t>КОММУНАЛЬНО-БЫТОВОГО </a:t>
            </a:r>
            <a:r>
              <a:rPr lang="ru-RU" sz="2400" dirty="0" smtClean="0">
                <a:solidFill>
                  <a:srgbClr val="0033CC"/>
                </a:solidFill>
              </a:rPr>
              <a:t>НАЗНАЧЕНИЯ. ТЕХНИЧЕСКИЕ УСЛОВИЯ</a:t>
            </a:r>
            <a:r>
              <a:rPr lang="ru-RU" sz="2400" b="1" dirty="0" smtClean="0">
                <a:solidFill>
                  <a:srgbClr val="0033CC"/>
                </a:solidFill>
              </a:rPr>
              <a:t>»</a:t>
            </a:r>
          </a:p>
          <a:p>
            <a:endParaRPr lang="ru-RU" sz="2400" b="1" dirty="0">
              <a:solidFill>
                <a:srgbClr val="0033CC"/>
              </a:solidFill>
            </a:endParaRPr>
          </a:p>
          <a:p>
            <a:r>
              <a:rPr lang="ru-RU" sz="2400" dirty="0">
                <a:solidFill>
                  <a:srgbClr val="0033CC"/>
                </a:solidFill>
              </a:rPr>
              <a:t>ГОСТ </a:t>
            </a:r>
            <a:r>
              <a:rPr lang="ru-RU" sz="2400" dirty="0">
                <a:solidFill>
                  <a:srgbClr val="0033CC"/>
                </a:solidFill>
              </a:rPr>
              <a:t>22387.2-201_ </a:t>
            </a:r>
            <a:r>
              <a:rPr lang="ru-RU" sz="2400" dirty="0" smtClean="0">
                <a:solidFill>
                  <a:srgbClr val="0033CC"/>
                </a:solidFill>
              </a:rPr>
              <a:t>«ГАЗЫ ГОРЮЧИЕ ПРИРОДНЫЕ</a:t>
            </a:r>
            <a:r>
              <a:rPr lang="ru-RU" sz="2400" dirty="0">
                <a:solidFill>
                  <a:srgbClr val="0033CC"/>
                </a:solidFill>
              </a:rPr>
              <a:t>. </a:t>
            </a:r>
            <a:r>
              <a:rPr lang="ru-RU" sz="2400" dirty="0" smtClean="0">
                <a:solidFill>
                  <a:srgbClr val="0033CC"/>
                </a:solidFill>
              </a:rPr>
              <a:t>МЕТОДЫ ОПРЕДЕЛЕНИЯ СЕРОВОДОРОДА И МЕРКАПТАНОВОЙ СЕРЫ»</a:t>
            </a:r>
            <a:endParaRPr lang="ru-RU" sz="2400" dirty="0">
              <a:solidFill>
                <a:srgbClr val="0033CC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79" y="1617351"/>
            <a:ext cx="2313555" cy="30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827" y="2584553"/>
            <a:ext cx="2419707" cy="325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7926" y="-159489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/>
              <a:t>Завершенные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работы лаборатории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 области качества природного газа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58368" y="1967023"/>
            <a:ext cx="5188691" cy="4339892"/>
          </a:xfrm>
        </p:spPr>
        <p:txBody>
          <a:bodyPr/>
          <a:lstStyle/>
          <a:p>
            <a:r>
              <a:rPr lang="ru-RU" sz="2400" dirty="0" smtClean="0">
                <a:solidFill>
                  <a:srgbClr val="0033CC"/>
                </a:solidFill>
              </a:rPr>
              <a:t>ГОСТ 22387.5-201</a:t>
            </a:r>
            <a:r>
              <a:rPr lang="ru-RU" sz="2400" dirty="0">
                <a:solidFill>
                  <a:srgbClr val="0033CC"/>
                </a:solidFill>
              </a:rPr>
              <a:t>_ «ГАЗЫ </a:t>
            </a:r>
            <a:r>
              <a:rPr lang="ru-RU" sz="2400" dirty="0" smtClean="0">
                <a:solidFill>
                  <a:srgbClr val="0033CC"/>
                </a:solidFill>
              </a:rPr>
              <a:t>ДЛЯ КОМУНАЛЬНО-БЫТОВОГО ПОТРЕБЛЕНИЯ. МЕТОДЫ ОПРЕДЕЛЕНИЯ ИНТЕНСИВНОСТИ ЗАПАХА</a:t>
            </a:r>
            <a:r>
              <a:rPr lang="ru-RU" sz="2400" b="1" dirty="0" smtClean="0">
                <a:solidFill>
                  <a:srgbClr val="0033CC"/>
                </a:solidFill>
              </a:rPr>
              <a:t>»</a:t>
            </a:r>
          </a:p>
          <a:p>
            <a:endParaRPr lang="ru-RU" sz="2400" b="1" dirty="0">
              <a:solidFill>
                <a:srgbClr val="0033CC"/>
              </a:solidFill>
            </a:endParaRPr>
          </a:p>
          <a:p>
            <a:pPr lvl="0"/>
            <a:r>
              <a:rPr lang="ru-RU" sz="2400" dirty="0">
                <a:solidFill>
                  <a:srgbClr val="0033CC"/>
                </a:solidFill>
              </a:rPr>
              <a:t>ГОСТ </a:t>
            </a:r>
            <a:r>
              <a:rPr lang="ru-RU" sz="2400" dirty="0" smtClean="0">
                <a:solidFill>
                  <a:srgbClr val="0033CC"/>
                </a:solidFill>
              </a:rPr>
              <a:t>Р _____-201</a:t>
            </a:r>
            <a:r>
              <a:rPr lang="ru-RU" sz="2400" dirty="0">
                <a:solidFill>
                  <a:srgbClr val="0033CC"/>
                </a:solidFill>
              </a:rPr>
              <a:t>_ </a:t>
            </a:r>
            <a:r>
              <a:rPr lang="ru-RU" sz="2400" dirty="0" smtClean="0">
                <a:solidFill>
                  <a:srgbClr val="0033CC"/>
                </a:solidFill>
              </a:rPr>
              <a:t>«ГАЗ ГОРЮЧИЙ ПРИРОДНЫЙ. СТАНДАРТНЫЕ УСЛОВИЯ ИЗМЕРЕНИЯ И ВЫЧИСЛЕНИЯ ФИЗИКО-ХИМИЧЕСКИХ СВОЙСТВ»</a:t>
            </a:r>
            <a:endParaRPr lang="ru-RU" sz="2400" dirty="0">
              <a:solidFill>
                <a:srgbClr val="0033CC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pic>
        <p:nvPicPr>
          <p:cNvPr id="2052" name="Picture 4" descr="C:\Users\B_Donskikh\Desktop\Презентации\ГОСТ Р СУ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311" y="1584251"/>
            <a:ext cx="2273298" cy="321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60" y="2615611"/>
            <a:ext cx="2323324" cy="323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49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7926" y="-159489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Текущие работы лаборатории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 области качества природного газа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55181" y="1961706"/>
            <a:ext cx="5007935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ГОСТ Р «</a:t>
            </a:r>
            <a:r>
              <a:rPr lang="ru-RU" sz="2400" b="1" dirty="0">
                <a:solidFill>
                  <a:srgbClr val="0033CC"/>
                </a:solidFill>
              </a:rPr>
              <a:t>Газ горючий природный. Определение содержания водяных паров методом К. Фишера</a:t>
            </a:r>
            <a:r>
              <a:rPr lang="ru-RU" sz="2400" b="1" dirty="0" smtClean="0">
                <a:solidFill>
                  <a:srgbClr val="0033CC"/>
                </a:solidFill>
              </a:rPr>
              <a:t>»</a:t>
            </a:r>
          </a:p>
          <a:p>
            <a:endParaRPr lang="ru-RU" sz="2400" b="1" dirty="0">
              <a:solidFill>
                <a:srgbClr val="0033CC"/>
              </a:solidFill>
            </a:endParaRPr>
          </a:p>
          <a:p>
            <a:r>
              <a:rPr lang="ru-RU" sz="2400" b="1" dirty="0">
                <a:solidFill>
                  <a:srgbClr val="0033CC"/>
                </a:solidFill>
              </a:rPr>
              <a:t>ГОСТ Р «Газ горючий природный. Определение содержания </a:t>
            </a:r>
            <a:r>
              <a:rPr lang="ru-RU" sz="2400" b="1" dirty="0" smtClean="0">
                <a:solidFill>
                  <a:srgbClr val="0033CC"/>
                </a:solidFill>
              </a:rPr>
              <a:t>кислорода»</a:t>
            </a:r>
            <a:endParaRPr lang="ru-RU" sz="2400" b="1" dirty="0">
              <a:solidFill>
                <a:srgbClr val="0033CC"/>
              </a:solidFill>
            </a:endParaRPr>
          </a:p>
          <a:p>
            <a:endParaRPr lang="ru-RU" sz="2400" b="1" dirty="0" smtClean="0">
              <a:solidFill>
                <a:srgbClr val="0033CC"/>
              </a:solidFill>
            </a:endParaRPr>
          </a:p>
          <a:p>
            <a:r>
              <a:rPr lang="ru-RU" sz="2400" b="1" dirty="0">
                <a:solidFill>
                  <a:srgbClr val="0033CC"/>
                </a:solidFill>
              </a:rPr>
              <a:t>ГОСТ Р </a:t>
            </a:r>
            <a:r>
              <a:rPr lang="ru-RU" sz="2400" b="1" dirty="0" smtClean="0">
                <a:solidFill>
                  <a:srgbClr val="0033CC"/>
                </a:solidFill>
              </a:rPr>
              <a:t>«Сжиженный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33CC"/>
                </a:solidFill>
              </a:rPr>
              <a:t> </a:t>
            </a:r>
            <a:r>
              <a:rPr lang="ru-RU" sz="2400" dirty="0" smtClean="0">
                <a:solidFill>
                  <a:srgbClr val="0033CC"/>
                </a:solidFill>
              </a:rPr>
              <a:t>    </a:t>
            </a:r>
            <a:r>
              <a:rPr lang="ru-RU" sz="2400" b="1" dirty="0" smtClean="0">
                <a:solidFill>
                  <a:srgbClr val="0033CC"/>
                </a:solidFill>
              </a:rPr>
              <a:t>природный газ.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    Отбор проб»</a:t>
            </a:r>
            <a:endParaRPr lang="ru-RU" sz="2400" b="1" dirty="0">
              <a:solidFill>
                <a:srgbClr val="0033CC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B_Donskikh\Desktop\ГОСТ Р Фишер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864" y="1305996"/>
            <a:ext cx="2326743" cy="328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B_Donskikh\Desktop\ГОСТ Р Фишер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278" y="2085715"/>
            <a:ext cx="2326743" cy="328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363" y="2853485"/>
            <a:ext cx="2540761" cy="3241380"/>
          </a:xfrm>
          <a:prstGeom prst="rect">
            <a:avLst/>
          </a:prstGeom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12717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020098" y="512445"/>
            <a:ext cx="721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4400" kern="0" dirty="0" smtClean="0"/>
              <a:t/>
            </a:r>
            <a:br>
              <a:rPr lang="ru-RU" altLang="ru-RU" sz="4400" kern="0" dirty="0" smtClean="0"/>
            </a:br>
            <a:r>
              <a:rPr lang="ru-RU" altLang="ru-RU" sz="3200" b="1" kern="0" dirty="0" smtClean="0"/>
              <a:t>Цели и задачи при разработке национального стандарта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0" y="1222745"/>
            <a:ext cx="9144000" cy="5178056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 algn="ctr">
              <a:buNone/>
            </a:pPr>
            <a:r>
              <a:rPr lang="ru-RU" sz="2400" dirty="0">
                <a:solidFill>
                  <a:srgbClr val="0033CC"/>
                </a:solidFill>
              </a:rPr>
              <a:t>ГОСТ Р «Газ горючий природный. Определение содержания водяных паров методом К. Фишера</a:t>
            </a:r>
            <a:r>
              <a:rPr lang="ru-RU" sz="2400" dirty="0" smtClean="0">
                <a:solidFill>
                  <a:srgbClr val="0033CC"/>
                </a:solidFill>
              </a:rPr>
              <a:t>»</a:t>
            </a:r>
            <a:endParaRPr lang="ru-RU" sz="2400" dirty="0">
              <a:solidFill>
                <a:srgbClr val="0033CC"/>
              </a:solidFill>
            </a:endParaRPr>
          </a:p>
          <a:p>
            <a:pPr>
              <a:buFontTx/>
              <a:buNone/>
            </a:pPr>
            <a:endParaRPr lang="ru-RU" altLang="ru-RU" sz="1800" dirty="0" smtClean="0">
              <a:solidFill>
                <a:srgbClr val="0033CC"/>
              </a:solidFill>
            </a:endParaRPr>
          </a:p>
          <a:p>
            <a:pPr algn="just"/>
            <a:r>
              <a:rPr lang="ru-RU" altLang="ru-RU" sz="1800" dirty="0" smtClean="0">
                <a:solidFill>
                  <a:srgbClr val="0033CC"/>
                </a:solidFill>
              </a:rPr>
              <a:t>Работа выполняется в рамках договора НИР с ОАО «Газпром» № 2577-1120-11-9 от 15.02.2013 </a:t>
            </a:r>
            <a:r>
              <a:rPr lang="ru-RU" sz="1800" dirty="0" smtClean="0">
                <a:solidFill>
                  <a:srgbClr val="0033CC"/>
                </a:solidFill>
              </a:rPr>
              <a:t>«Разработка рекомендаций и нормативных документов по контролю содержания кислорода и воды, а также метрологическому обеспечению средств измерений содержания компонентов природного газа»;</a:t>
            </a:r>
          </a:p>
          <a:p>
            <a:pPr algn="just"/>
            <a:endParaRPr lang="ru-RU" sz="1200" dirty="0" smtClean="0">
              <a:solidFill>
                <a:srgbClr val="0033CC"/>
              </a:solidFill>
            </a:endParaRPr>
          </a:p>
          <a:p>
            <a:r>
              <a:rPr lang="ru-RU" altLang="ru-RU" sz="1800" dirty="0" smtClean="0">
                <a:solidFill>
                  <a:srgbClr val="0033CC"/>
                </a:solidFill>
              </a:rPr>
              <a:t>Этап 3 </a:t>
            </a:r>
            <a:r>
              <a:rPr lang="ru-RU" sz="1800" dirty="0" smtClean="0">
                <a:solidFill>
                  <a:srgbClr val="0033CC"/>
                </a:solidFill>
              </a:rPr>
              <a:t>«Разработка окончательной редакции проекта национального стандарта «Газ горючий природный. Определение содержания водяных паров методом К. Фишера»;</a:t>
            </a:r>
          </a:p>
          <a:p>
            <a:endParaRPr lang="ru-RU" sz="1200" dirty="0" smtClean="0">
              <a:solidFill>
                <a:srgbClr val="0033CC"/>
              </a:solidFill>
            </a:endParaRPr>
          </a:p>
          <a:p>
            <a:r>
              <a:rPr lang="ru-RU" sz="1800" u="sng" dirty="0" smtClean="0">
                <a:solidFill>
                  <a:srgbClr val="0033CC"/>
                </a:solidFill>
              </a:rPr>
              <a:t>Цель работы</a:t>
            </a:r>
            <a:r>
              <a:rPr lang="ru-RU" sz="1800" dirty="0" smtClean="0">
                <a:solidFill>
                  <a:srgbClr val="0033CC"/>
                </a:solidFill>
              </a:rPr>
              <a:t> - расширение нормативной базы, регламентирующей аналитические методы определения влагосодержания в природном газе, гармонизированной с международными стандартами;</a:t>
            </a:r>
          </a:p>
          <a:p>
            <a:endParaRPr lang="ru-RU" sz="1200" dirty="0" smtClean="0">
              <a:solidFill>
                <a:srgbClr val="0033CC"/>
              </a:solidFill>
            </a:endParaRPr>
          </a:p>
          <a:p>
            <a:r>
              <a:rPr lang="ru-RU" sz="1800" u="sng" dirty="0" smtClean="0">
                <a:solidFill>
                  <a:srgbClr val="0033CC"/>
                </a:solidFill>
              </a:rPr>
              <a:t>Новизна </a:t>
            </a:r>
            <a:r>
              <a:rPr lang="ru-RU" sz="1800" u="sng" dirty="0">
                <a:solidFill>
                  <a:srgbClr val="0033CC"/>
                </a:solidFill>
              </a:rPr>
              <a:t>разработки</a:t>
            </a:r>
            <a:r>
              <a:rPr lang="ru-RU" sz="1800" dirty="0">
                <a:solidFill>
                  <a:srgbClr val="0033CC"/>
                </a:solidFill>
              </a:rPr>
              <a:t> – </a:t>
            </a:r>
            <a:r>
              <a:rPr lang="ru-RU" sz="1800" dirty="0" smtClean="0">
                <a:solidFill>
                  <a:srgbClr val="0033CC"/>
                </a:solidFill>
              </a:rPr>
              <a:t>впервые разрабатывается национальный стандарт ГОСТ Р в виде модифицированного по отношению к международному стандарту ISO 10101:1993 «Газ природный.  Определение содержания воды методом К. Фишера».</a:t>
            </a:r>
          </a:p>
          <a:p>
            <a:endParaRPr lang="ru-RU" altLang="ru-RU" sz="1800" dirty="0"/>
          </a:p>
          <a:p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04598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924050" y="257264"/>
            <a:ext cx="7219950" cy="457200"/>
          </a:xfrm>
        </p:spPr>
        <p:txBody>
          <a:bodyPr/>
          <a:lstStyle/>
          <a:p>
            <a:pPr algn="ctr"/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3200" b="1" dirty="0" smtClean="0"/>
              <a:t>В ходе выполнения работы: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524211"/>
            <a:ext cx="9144000" cy="52673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400" dirty="0" smtClean="0"/>
              <a:t>	</a:t>
            </a:r>
            <a:r>
              <a:rPr lang="ru-RU" altLang="ru-RU" sz="2400" dirty="0" smtClean="0"/>
              <a:t>	</a:t>
            </a:r>
            <a:endParaRPr lang="ru-RU" altLang="ru-RU" sz="1800" dirty="0" smtClean="0"/>
          </a:p>
          <a:p>
            <a:endParaRPr lang="ru-RU" altLang="ru-RU" sz="2000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6</a:t>
            </a:fld>
            <a:endParaRPr lang="ru-RU" altLang="ru-RU" sz="2000" smtClean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6446" y="1233377"/>
            <a:ext cx="859110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 анализ современного состояния реализации методов К.Фишера для контроля влагосодержания природного газа в отечественной и зарубежной практике;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Определены основные задачи метрологического обеспечения измерений при контроле влагосодержания природного газа с использованием методов К.Фишера;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Проведены экспериментальные исследования для подтверждения метрологических характеристик, закладываемых в модифицированный стандарт;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Обоснованы нормы точности для результатов определения молярной доли паров воды в диапазоне от 0,0002 % до 1,0 %;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Разработана 1 редакция проекта национального стандарта в соответствии с ГОСТ Р 1.10-2004 и ГОСТ Р 1.5-2012.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0339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856" y="2009553"/>
            <a:ext cx="8995144" cy="4338086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     </a:t>
            </a:r>
            <a:r>
              <a:rPr lang="ru-RU" sz="2200" dirty="0" smtClean="0">
                <a:solidFill>
                  <a:srgbClr val="0033CC"/>
                </a:solidFill>
              </a:rPr>
              <a:t>Подготовлена 1 редакция проекта национального стандарта ГОСТ Р «Газ горючий природный. Определение содержания водяных паров методом К. Фишера», содержащая следующие основные разделы:</a:t>
            </a:r>
          </a:p>
          <a:p>
            <a:endParaRPr lang="ru-RU" sz="2200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Требования к квалификации персонала;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Условия выполнения измерений;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Общие требования к средствам измерений, материалам и реактивам;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Методы выполнения измерений;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Сущность метода К. Фишера;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Подготовка к выполнению измерений;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Выполнение измерений;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Нормы погрешности;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Обработка и оформление результатов измерений;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33CC"/>
                </a:solidFill>
              </a:rPr>
              <a:t>Контроль точности измерений.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51533" y="235319"/>
            <a:ext cx="35734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/>
              <a:t>В настоящее время:</a:t>
            </a:r>
            <a:endParaRPr lang="ru-RU" sz="3200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524211"/>
            <a:ext cx="9144000" cy="52673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400" dirty="0" smtClean="0"/>
              <a:t>	</a:t>
            </a:r>
            <a:r>
              <a:rPr lang="ru-RU" altLang="ru-RU" sz="2400" dirty="0" smtClean="0"/>
              <a:t>	</a:t>
            </a:r>
            <a:endParaRPr lang="ru-RU" altLang="ru-RU" sz="1800" dirty="0" smtClean="0"/>
          </a:p>
          <a:p>
            <a:endParaRPr lang="en-US" altLang="ru-RU" sz="2000" dirty="0" smtClean="0"/>
          </a:p>
          <a:p>
            <a:endParaRPr lang="ru-RU" altLang="ru-RU" sz="2000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8</a:t>
            </a:fld>
            <a:endParaRPr lang="ru-RU" altLang="ru-RU" sz="2000" dirty="0" smtClean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924050" y="512446"/>
            <a:ext cx="7219950" cy="457200"/>
          </a:xfrm>
        </p:spPr>
        <p:txBody>
          <a:bodyPr/>
          <a:lstStyle/>
          <a:p>
            <a:pPr algn="ctr"/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3200" b="1" dirty="0" smtClean="0"/>
              <a:t>Рассылка и согласование проекта национального стандарта ГОСТ Р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078" y="1127052"/>
            <a:ext cx="8856921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Первая редакция стандарта направлена на отзыв 27 дочерним обществам</a:t>
            </a:r>
          </a:p>
          <a:p>
            <a:pPr marL="342900" indent="-342900"/>
            <a:r>
              <a:rPr lang="ru-RU" sz="1900" b="1" dirty="0" smtClean="0">
                <a:solidFill>
                  <a:srgbClr val="0033CC"/>
                </a:solidFill>
              </a:rPr>
              <a:t>      и организациям ОАО «Газпром»; </a:t>
            </a:r>
          </a:p>
          <a:p>
            <a:pPr>
              <a:buFont typeface="Wingdings" pitchFamily="2" charset="2"/>
              <a:buChar char="ü"/>
            </a:pPr>
            <a:endParaRPr lang="ru-RU" sz="1900" b="1" dirty="0" smtClean="0">
              <a:solidFill>
                <a:srgbClr val="0033CC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Получено 129 замечаний от 9 организаций, 9 организаций согласовали проект </a:t>
            </a:r>
          </a:p>
          <a:p>
            <a:r>
              <a:rPr lang="ru-RU" sz="1900" b="1" dirty="0">
                <a:solidFill>
                  <a:srgbClr val="0033CC"/>
                </a:solidFill>
              </a:rPr>
              <a:t> </a:t>
            </a:r>
            <a:r>
              <a:rPr lang="ru-RU" sz="1900" b="1" dirty="0" smtClean="0">
                <a:solidFill>
                  <a:srgbClr val="0033CC"/>
                </a:solidFill>
              </a:rPr>
              <a:t>     стандарта без замечаний;</a:t>
            </a:r>
          </a:p>
          <a:p>
            <a:pPr>
              <a:buFont typeface="Wingdings" pitchFamily="2" charset="2"/>
              <a:buChar char="ü"/>
            </a:pPr>
            <a:endParaRPr lang="ru-RU" sz="1900" b="1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   По результатам анализа полученных замечаний подготовлена сводка отзывов</a:t>
            </a:r>
          </a:p>
          <a:p>
            <a:r>
              <a:rPr lang="ru-RU" sz="1900" b="1" dirty="0" smtClean="0">
                <a:solidFill>
                  <a:srgbClr val="0033CC"/>
                </a:solidFill>
              </a:rPr>
              <a:t>      и разослана организациям, заинтересованным в дальнейшем обсуждении;</a:t>
            </a:r>
          </a:p>
          <a:p>
            <a:endParaRPr lang="ru-RU" sz="1900" b="1" dirty="0">
              <a:solidFill>
                <a:srgbClr val="0033CC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Исправленная по полученным замечаниям редакция проекта стандарта </a:t>
            </a:r>
          </a:p>
          <a:p>
            <a:pPr marL="342900" indent="-342900"/>
            <a:r>
              <a:rPr lang="ru-RU" sz="1900" b="1" dirty="0" smtClean="0">
                <a:solidFill>
                  <a:srgbClr val="0033CC"/>
                </a:solidFill>
              </a:rPr>
              <a:t>      направлена на согласование членам Технического Комитета 52;</a:t>
            </a:r>
          </a:p>
          <a:p>
            <a:pPr>
              <a:buFont typeface="Wingdings" pitchFamily="2" charset="2"/>
              <a:buChar char="ü"/>
            </a:pPr>
            <a:endParaRPr lang="ru-RU" sz="1900" b="1" dirty="0">
              <a:solidFill>
                <a:srgbClr val="0033CC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В настоящее время идет подготовка отчета о НИР по результатам проведенных </a:t>
            </a:r>
          </a:p>
          <a:p>
            <a:pPr marL="342900" indent="-342900"/>
            <a:r>
              <a:rPr lang="ru-RU" sz="1900" b="1" dirty="0" smtClean="0">
                <a:solidFill>
                  <a:srgbClr val="0033CC"/>
                </a:solidFill>
              </a:rPr>
              <a:t>      исследований, который будет содержать сводку отзывов на проект стандарта;</a:t>
            </a:r>
          </a:p>
          <a:p>
            <a:pPr marL="342900" indent="-342900"/>
            <a:endParaRPr lang="ru-RU" sz="1900" b="1" dirty="0" smtClean="0">
              <a:solidFill>
                <a:srgbClr val="0033CC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900" b="1" dirty="0" smtClean="0">
                <a:solidFill>
                  <a:srgbClr val="0033CC"/>
                </a:solidFill>
              </a:rPr>
              <a:t>Проводится метрологическая экспертиза проекта стандарта</a:t>
            </a:r>
          </a:p>
          <a:p>
            <a:pPr marL="342900" indent="-342900"/>
            <a:r>
              <a:rPr lang="ru-RU" sz="1900" b="1" dirty="0" smtClean="0">
                <a:solidFill>
                  <a:srgbClr val="0033CC"/>
                </a:solidFill>
              </a:rPr>
              <a:t>      и метрологическая аттестация методики выполнения измерений.   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4433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675" y="0"/>
            <a:ext cx="6985000" cy="1009650"/>
          </a:xfrm>
        </p:spPr>
        <p:txBody>
          <a:bodyPr anchor="ctr"/>
          <a:lstStyle/>
          <a:p>
            <a:pPr algn="ctr"/>
            <a:r>
              <a:rPr lang="ru-RU" sz="3200" b="1" dirty="0" smtClean="0"/>
              <a:t>Изменения в новой редакции стандарта</a:t>
            </a:r>
            <a:br>
              <a:rPr lang="ru-RU" sz="3200" b="1" dirty="0" smtClean="0"/>
            </a:br>
            <a:r>
              <a:rPr lang="ru-RU" sz="3200" b="1" dirty="0" smtClean="0"/>
              <a:t>по результатам обсуждения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84478"/>
            <a:ext cx="9144000" cy="1528763"/>
          </a:xfrm>
        </p:spPr>
        <p:txBody>
          <a:bodyPr/>
          <a:lstStyle/>
          <a:p>
            <a:r>
              <a:rPr lang="ru-RU" sz="2000" dirty="0" smtClean="0">
                <a:solidFill>
                  <a:srgbClr val="0033CC"/>
                </a:solidFill>
              </a:rPr>
              <a:t>Актуализирован ряд стандартов из раздела «Нормативные ссылки»;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В раздел «Термины и определения» внесен ряд дополнительных терминов с соответствующими определениями;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Внесен ряд уточнений и дополнений в раздел «Условия выполнения измерений»;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В целях оптимизации структуры стандарта проведены изменения в нумерации и расположении разделов и подразделов стандарта;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В соответствии с полученными замечаниями внесены коррективы в схемы и рисунки для повышения их наглядности;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Скорректированы по результатам обсуждения первой редакции стандарта также разделы «Подготовка к выполнению измерений», «Выполнение измерений», «Обработка и оформление результатов измерений», «Контроль точности измерений»;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Внесен ряд изменений общего характера по тексту стандарта, направленных на установление единообразия в используемой терминологии;</a:t>
            </a:r>
          </a:p>
          <a:p>
            <a:r>
              <a:rPr lang="ru-RU" sz="2000" dirty="0" smtClean="0">
                <a:solidFill>
                  <a:srgbClr val="0033CC"/>
                </a:solidFill>
              </a:rPr>
              <a:t>Примеры применяемых СИ приведены с учетом отечественных разработок. 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7240" y="6432033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400" b="1" cap="all" dirty="0"/>
              <a:t>О ХОДЕ РАЗРАБОТКИ НОВЫХ НОРМАТИВНЫХ ДОКУМЕНТОВ </a:t>
            </a:r>
            <a:endParaRPr lang="ru-RU" sz="1400" b="1" cap="all" dirty="0" smtClean="0"/>
          </a:p>
          <a:p>
            <a:pPr algn="ctr">
              <a:defRPr/>
            </a:pPr>
            <a:r>
              <a:rPr lang="ru-RU" sz="1400" b="1" cap="all" dirty="0" smtClean="0"/>
              <a:t>ПО </a:t>
            </a:r>
            <a:r>
              <a:rPr lang="ru-RU" sz="1400" b="1" cap="all" dirty="0"/>
              <a:t>КАЧЕСТВУ ПРИРОДНОГО </a:t>
            </a:r>
            <a:r>
              <a:rPr lang="ru-RU" sz="1400" b="1" cap="all" dirty="0" err="1"/>
              <a:t>гАЗА</a:t>
            </a:r>
            <a:endParaRPr lang="ru-RU" sz="1400" b="1" cap="all" dirty="0"/>
          </a:p>
          <a:p>
            <a:pPr algn="ctr">
              <a:defRPr/>
            </a:pP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2693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10659</TotalTime>
  <Words>858</Words>
  <Application>Microsoft Office PowerPoint</Application>
  <PresentationFormat>Экран (4:3)</PresentationFormat>
  <Paragraphs>209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Презентация PowerPoint</vt:lpstr>
      <vt:lpstr>Завершенные работы лаборатории в области качества природного газа</vt:lpstr>
      <vt:lpstr>Завершенные работы лаборатории в области качества природного газа</vt:lpstr>
      <vt:lpstr>Текущие работы лаборатории в области качества природного газа</vt:lpstr>
      <vt:lpstr>Презентация PowerPoint</vt:lpstr>
      <vt:lpstr>   В ходе выполнения работы:</vt:lpstr>
      <vt:lpstr>Презентация PowerPoint</vt:lpstr>
      <vt:lpstr>   Рассылка и согласование проекта национального стандарта ГОСТ Р</vt:lpstr>
      <vt:lpstr>Изменения в новой редакции стандарта по результатам обсуждения</vt:lpstr>
      <vt:lpstr>Выводы по результатам разработки проекта национального стандарта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Pirit</dc:creator>
  <cp:lastModifiedBy>B_Donskikh</cp:lastModifiedBy>
  <cp:revision>969</cp:revision>
  <cp:lastPrinted>2013-12-03T06:47:06Z</cp:lastPrinted>
  <dcterms:created xsi:type="dcterms:W3CDTF">2009-07-15T11:37:47Z</dcterms:created>
  <dcterms:modified xsi:type="dcterms:W3CDTF">2014-09-16T12:40:52Z</dcterms:modified>
</cp:coreProperties>
</file>