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  <p:sldMasterId id="2147483658" r:id="rId2"/>
    <p:sldMasterId id="2147483659" r:id="rId3"/>
    <p:sldMasterId id="2147483660" r:id="rId4"/>
    <p:sldMasterId id="2147483661" r:id="rId5"/>
    <p:sldMasterId id="2147483662" r:id="rId6"/>
    <p:sldMasterId id="2147483663" r:id="rId7"/>
    <p:sldMasterId id="2147483655" r:id="rId8"/>
  </p:sldMasterIdLst>
  <p:notesMasterIdLst>
    <p:notesMasterId r:id="rId38"/>
  </p:notesMasterIdLst>
  <p:handoutMasterIdLst>
    <p:handoutMasterId r:id="rId39"/>
  </p:handoutMasterIdLst>
  <p:sldIdLst>
    <p:sldId id="257" r:id="rId9"/>
    <p:sldId id="351" r:id="rId10"/>
    <p:sldId id="378" r:id="rId11"/>
    <p:sldId id="366" r:id="rId12"/>
    <p:sldId id="342" r:id="rId13"/>
    <p:sldId id="384" r:id="rId14"/>
    <p:sldId id="367" r:id="rId15"/>
    <p:sldId id="401" r:id="rId16"/>
    <p:sldId id="385" r:id="rId17"/>
    <p:sldId id="386" r:id="rId18"/>
    <p:sldId id="354" r:id="rId19"/>
    <p:sldId id="387" r:id="rId20"/>
    <p:sldId id="368" r:id="rId21"/>
    <p:sldId id="369" r:id="rId22"/>
    <p:sldId id="389" r:id="rId23"/>
    <p:sldId id="390" r:id="rId24"/>
    <p:sldId id="397" r:id="rId25"/>
    <p:sldId id="382" r:id="rId26"/>
    <p:sldId id="398" r:id="rId27"/>
    <p:sldId id="400" r:id="rId28"/>
    <p:sldId id="374" r:id="rId29"/>
    <p:sldId id="375" r:id="rId30"/>
    <p:sldId id="392" r:id="rId31"/>
    <p:sldId id="391" r:id="rId32"/>
    <p:sldId id="393" r:id="rId33"/>
    <p:sldId id="377" r:id="rId34"/>
    <p:sldId id="394" r:id="rId35"/>
    <p:sldId id="399" r:id="rId36"/>
    <p:sldId id="303" r:id="rId37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  <a:srgbClr val="003366"/>
    <a:srgbClr val="110E52"/>
    <a:srgbClr val="E9DAEE"/>
    <a:srgbClr val="0066CC"/>
    <a:srgbClr val="0033CC"/>
    <a:srgbClr val="336699"/>
    <a:srgbClr val="0099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6" autoAdjust="0"/>
    <p:restoredTop sz="98230" autoAdjust="0"/>
  </p:normalViewPr>
  <p:slideViewPr>
    <p:cSldViewPr snapToGrid="0">
      <p:cViewPr>
        <p:scale>
          <a:sx n="80" d="100"/>
          <a:sy n="80" d="100"/>
        </p:scale>
        <p:origin x="-270" y="-264"/>
      </p:cViewPr>
      <p:guideLst>
        <p:guide orient="horz" pos="1780"/>
        <p:guide orient="horz" pos="2812"/>
        <p:guide orient="horz" pos="3875"/>
        <p:guide orient="horz" pos="825"/>
        <p:guide orient="horz" pos="3268"/>
        <p:guide orient="horz" pos="589"/>
        <p:guide orient="horz" pos="1247"/>
        <p:guide pos="141"/>
        <p:guide pos="1089"/>
        <p:guide pos="1558"/>
        <p:guide pos="5423"/>
        <p:guide pos="3763"/>
        <p:guide pos="5626"/>
        <p:guide pos="1363"/>
        <p:guide pos="2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-3114" y="-102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E:\&#1053;&#1072;%20&#1092;&#1083;1\&#1047;&#1072;&#1089;&#1077;&#1076;&#1072;&#1085;&#1080;&#1077;%20&#1058;&#1050;%2052\&#1057;&#1090;&#1072;&#1085;&#1076;&#1072;&#1088;&#1090;&#1099;%20&#1058;&#1050;%2052%202014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Доля</a:t>
            </a:r>
            <a:r>
              <a:rPr lang="ru-RU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межгосударственных </a:t>
            </a:r>
            <a:r>
              <a:rPr lang="ru-RU" sz="16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стандартов в нормативной базе ТК 52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200" b="1" baseline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Лист3!$N$2:$O$2</c:f>
              <c:strCache>
                <c:ptCount val="2"/>
                <c:pt idx="0">
                  <c:v>ГОСТ </c:v>
                </c:pt>
                <c:pt idx="1">
                  <c:v>ГОСТ Р</c:v>
                </c:pt>
              </c:strCache>
            </c:strRef>
          </c:cat>
          <c:val>
            <c:numRef>
              <c:f>Лист3!$N$4:$O$4</c:f>
              <c:numCache>
                <c:formatCode>General</c:formatCode>
                <c:ptCount val="2"/>
                <c:pt idx="0">
                  <c:v>88.13559322033899</c:v>
                </c:pt>
                <c:pt idx="1">
                  <c:v>11.864406779661017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 sz="1200" b="1"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22225">
      <a:solidFill>
        <a:srgbClr val="003366"/>
      </a:solidFill>
    </a:ln>
    <a:effectLst/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rgbClr val="003366"/>
                </a:solidFill>
              </a:defRPr>
            </a:pPr>
            <a:r>
              <a:rPr lang="ru-RU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стандартов по годам </a:t>
            </a:r>
            <a:r>
              <a:rPr lang="ru-RU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разработки, %</a:t>
            </a:r>
            <a:endParaRPr lang="ru-RU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dirty="0"/>
                      <a:t>21%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dirty="0"/>
                      <a:t>10%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/>
                      <a:t>15%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dirty="0"/>
                      <a:t>16%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dirty="0"/>
                      <a:t>38%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Лист3!$C$2:$G$2</c:f>
              <c:strCache>
                <c:ptCount val="5"/>
                <c:pt idx="0">
                  <c:v>1975-1984</c:v>
                </c:pt>
                <c:pt idx="1">
                  <c:v>1985-1994</c:v>
                </c:pt>
                <c:pt idx="2">
                  <c:v>1995-2004</c:v>
                </c:pt>
                <c:pt idx="3">
                  <c:v>2005-2010</c:v>
                </c:pt>
                <c:pt idx="4">
                  <c:v>2011-2014</c:v>
                </c:pt>
              </c:strCache>
            </c:strRef>
          </c:cat>
          <c:val>
            <c:numRef>
              <c:f>Лист3!$C$7:$G$7</c:f>
              <c:numCache>
                <c:formatCode>General</c:formatCode>
                <c:ptCount val="5"/>
                <c:pt idx="0">
                  <c:v>13</c:v>
                </c:pt>
                <c:pt idx="1">
                  <c:v>6</c:v>
                </c:pt>
                <c:pt idx="2">
                  <c:v>9</c:v>
                </c:pt>
                <c:pt idx="3">
                  <c:v>10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 b="1">
              <a:solidFill>
                <a:srgbClr val="003366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ln w="22225">
      <a:solidFill>
        <a:srgbClr val="00206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rgbClr val="002060"/>
                </a:solidFill>
              </a:defRPr>
            </a:pPr>
            <a:r>
              <a:rPr lang="ru-RU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Ежегодное обновление базы стандартов, %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1963412533004728E-2"/>
          <c:y val="0.20580353685297537"/>
          <c:w val="0.855185091110923"/>
          <c:h val="0.7065389613183596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Лист3!$C$11:$G$11</c:f>
              <c:strCache>
                <c:ptCount val="1"/>
                <c:pt idx="0">
                  <c:v>2010 2011 2012 2013 2014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Лист3!$C$11:$G$11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Лист3!$C$13:$G$13</c:f>
              <c:numCache>
                <c:formatCode>0.0</c:formatCode>
                <c:ptCount val="5"/>
                <c:pt idx="0">
                  <c:v>5.2631578947368425</c:v>
                </c:pt>
                <c:pt idx="1">
                  <c:v>10</c:v>
                </c:pt>
                <c:pt idx="2">
                  <c:v>4.5454545454545459</c:v>
                </c:pt>
                <c:pt idx="3">
                  <c:v>23.913043478260871</c:v>
                </c:pt>
                <c:pt idx="4">
                  <c:v>14.814814814814815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569856"/>
        <c:axId val="69528384"/>
      </c:barChart>
      <c:catAx>
        <c:axId val="4056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9528384"/>
        <c:crosses val="autoZero"/>
        <c:auto val="1"/>
        <c:lblAlgn val="ctr"/>
        <c:lblOffset val="100"/>
        <c:noMultiLvlLbl val="0"/>
      </c:catAx>
      <c:valAx>
        <c:axId val="69528384"/>
        <c:scaling>
          <c:orientation val="minMax"/>
          <c:max val="30"/>
          <c:min val="0"/>
        </c:scaling>
        <c:delete val="0"/>
        <c:axPos val="l"/>
        <c:majorGridlines>
          <c:spPr>
            <a:ln w="22225">
              <a:solidFill>
                <a:srgbClr val="002060"/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crossAx val="40569856"/>
        <c:crosses val="autoZero"/>
        <c:crossBetween val="between"/>
        <c:majorUnit val="5"/>
        <c:minorUnit val="0.5"/>
      </c:valAx>
    </c:plotArea>
    <c:plotVisOnly val="1"/>
    <c:dispBlanksAs val="gap"/>
    <c:showDLblsOverMax val="0"/>
  </c:chart>
  <c:spPr>
    <a:ln w="22225">
      <a:solidFill>
        <a:srgbClr val="002060"/>
      </a:solidFill>
    </a:ln>
  </c:sp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solidFill>
                  <a:sysClr val="windowText" lastClr="000000"/>
                </a:solidFill>
              </a:defRPr>
            </a:pPr>
            <a:r>
              <a:rPr lang="ru-RU" sz="1400">
                <a:solidFill>
                  <a:sysClr val="windowText" lastClr="000000"/>
                </a:solidFill>
              </a:rPr>
              <a:t>Уровень гармонизации стандартов с международными,</a:t>
            </a:r>
            <a:r>
              <a:rPr lang="ru-RU" sz="1400" baseline="0">
                <a:solidFill>
                  <a:sysClr val="windowText" lastClr="000000"/>
                </a:solidFill>
              </a:rPr>
              <a:t> % </a:t>
            </a:r>
            <a:endParaRPr lang="ru-RU" sz="1400">
              <a:solidFill>
                <a:sysClr val="windowText" lastClr="000000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Лист3!$A$30:$A$33</c:f>
              <c:strCache>
                <c:ptCount val="4"/>
                <c:pt idx="0">
                  <c:v>База стандартов  ТК 52 2012</c:v>
                </c:pt>
                <c:pt idx="1">
                  <c:v>База стандартов  ТК 52 2014</c:v>
                </c:pt>
                <c:pt idx="2">
                  <c:v>Проекты 2013-2014</c:v>
                </c:pt>
                <c:pt idx="3">
                  <c:v>Проекты 2015-2016</c:v>
                </c:pt>
              </c:strCache>
            </c:strRef>
          </c:cat>
          <c:val>
            <c:numRef>
              <c:f>Лист3!$D$30:$D$33</c:f>
              <c:numCache>
                <c:formatCode>0.0</c:formatCode>
                <c:ptCount val="4"/>
                <c:pt idx="0">
                  <c:v>26.666666666666668</c:v>
                </c:pt>
                <c:pt idx="1">
                  <c:v>39.655172413793103</c:v>
                </c:pt>
                <c:pt idx="2">
                  <c:v>46.666666666666664</c:v>
                </c:pt>
                <c:pt idx="3">
                  <c:v>79.166666666666671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046464"/>
        <c:axId val="36914304"/>
      </c:barChart>
      <c:catAx>
        <c:axId val="1060464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 baseline="0">
                <a:latin typeface="Times New Roman" pitchFamily="18" charset="0"/>
              </a:defRPr>
            </a:pPr>
            <a:endParaRPr lang="ru-RU"/>
          </a:p>
        </c:txPr>
        <c:crossAx val="36914304"/>
        <c:crosses val="autoZero"/>
        <c:auto val="1"/>
        <c:lblAlgn val="ctr"/>
        <c:lblOffset val="100"/>
        <c:noMultiLvlLbl val="0"/>
      </c:catAx>
      <c:valAx>
        <c:axId val="36914304"/>
        <c:scaling>
          <c:orientation val="minMax"/>
          <c:min val="0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sz="1100" baseline="0">
                <a:latin typeface="Times New Roman" pitchFamily="18" charset="0"/>
              </a:defRPr>
            </a:pPr>
            <a:endParaRPr lang="ru-RU"/>
          </a:p>
        </c:txPr>
        <c:crossAx val="106046464"/>
        <c:crosses val="autoZero"/>
        <c:crossBetween val="between"/>
        <c:majorUnit val="20"/>
      </c:valAx>
    </c:plotArea>
    <c:plotVisOnly val="0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0.12565</cdr:x>
      <cdr:y>0.04262</cdr:y>
    </cdr:from>
    <cdr:to>
      <cdr:x>0.32558</cdr:x>
      <cdr:y>0.35738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6566" y="160442"/>
          <a:ext cx="885589" cy="11849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0.07347</cdr:x>
      <cdr:y>0.67867</cdr:y>
    </cdr:from>
    <cdr:to>
      <cdr:x>0.92652</cdr:x>
      <cdr:y>0.68144</cdr:y>
    </cdr:to>
    <cdr:sp macro="" textlink="">
      <cdr:nvSpPr>
        <cdr:cNvPr id="4" name="Прямая соединительная линия 3"/>
        <cdr:cNvSpPr/>
      </cdr:nvSpPr>
      <cdr:spPr>
        <a:xfrm xmlns:a="http://schemas.openxmlformats.org/drawingml/2006/main" flipV="1">
          <a:off x="352720" y="2333609"/>
          <a:ext cx="4095152" cy="95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2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0.07983</cdr:x>
      <cdr:y>0.51148</cdr:y>
    </cdr:from>
    <cdr:to>
      <cdr:x>0.27976</cdr:x>
      <cdr:y>0.82623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5125" y="148590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0.06903</cdr:x>
      <cdr:y>0.5928</cdr:y>
    </cdr:from>
    <cdr:to>
      <cdr:x>0.9708</cdr:x>
      <cdr:y>0.65374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31369" y="2038344"/>
          <a:ext cx="4329037" cy="2095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ru-RU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Рекомендуемый ежегодный уровень обновления базы стандартов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0.07193</cdr:x>
      <cdr:y>0.41994</cdr:y>
    </cdr:from>
    <cdr:to>
      <cdr:x>0.97578</cdr:x>
      <cdr:y>0.42028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flipV="1">
          <a:off x="493709" y="1603973"/>
          <a:ext cx="6203974" cy="129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C000"/>
          </a:solidFill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0.10945</cdr:x>
      <cdr:y>0.31421</cdr:y>
    </cdr:from>
    <cdr:to>
      <cdr:x>0.9717</cdr:x>
      <cdr:y>0.38924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27511" y="1200150"/>
          <a:ext cx="4155743" cy="286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Рекомендуемый</a:t>
          </a:r>
          <a:r>
            <a:rPr lang="ru-RU" sz="1200" baseline="0">
              <a:latin typeface="Times New Roman" pitchFamily="18" charset="0"/>
              <a:cs typeface="Times New Roman" pitchFamily="18" charset="0"/>
            </a:rPr>
            <a:t> уровень гармонизации фонда стандартов</a:t>
          </a:r>
          <a:endParaRPr lang="ru-RU" sz="12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0.28836</cdr:x>
      <cdr:y>0</cdr:y>
    </cdr:from>
    <cdr:to>
      <cdr:x>0.77066</cdr:x>
      <cdr:y>0.07212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628776" y="0"/>
          <a:ext cx="272415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0.11662</cdr:x>
      <cdr:y>0.03365</cdr:y>
    </cdr:from>
    <cdr:to>
      <cdr:x>0.19224</cdr:x>
      <cdr:y>0.23798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62000" y="133350"/>
          <a:ext cx="494144" cy="809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0.12565</cdr:x>
      <cdr:y>0.04262</cdr:y>
    </cdr:from>
    <cdr:to>
      <cdr:x>0.32558</cdr:x>
      <cdr:y>0.35738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4675" y="1238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0.07983</cdr:x>
      <cdr:y>0.51148</cdr:y>
    </cdr:from>
    <cdr:to>
      <cdr:x>0.27976</cdr:x>
      <cdr:y>0.82623</cdr:y>
    </cdr:to>
    <cdr:sp macro="" textlink="">
      <cdr:nvSpPr>
        <cdr:cNvPr id="8" name="TextBox 4"/>
        <cdr:cNvSpPr txBox="1"/>
      </cdr:nvSpPr>
      <cdr:spPr>
        <a:xfrm xmlns:a="http://schemas.openxmlformats.org/drawingml/2006/main">
          <a:off x="365125" y="148590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0.02752</cdr:x>
      <cdr:y>0.90445</cdr:y>
    </cdr:from>
    <cdr:to>
      <cdr:x>0.92929</cdr:x>
      <cdr:y>1</cdr:y>
    </cdr:to>
    <cdr:sp macro="" textlink="">
      <cdr:nvSpPr>
        <cdr:cNvPr id="9" name="TextBox 5"/>
        <cdr:cNvSpPr txBox="1"/>
      </cdr:nvSpPr>
      <cdr:spPr>
        <a:xfrm xmlns:a="http://schemas.openxmlformats.org/drawingml/2006/main">
          <a:off x="148370" y="2644770"/>
          <a:ext cx="4861579" cy="279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0.12565</cdr:x>
      <cdr:y>0.04262</cdr:y>
    </cdr:from>
    <cdr:to>
      <cdr:x>0.32558</cdr:x>
      <cdr:y>0.35738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574675" y="12382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0.07983</cdr:x>
      <cdr:y>0.51148</cdr:y>
    </cdr:from>
    <cdr:to>
      <cdr:x>0.27976</cdr:x>
      <cdr:y>0.82623</cdr:y>
    </cdr:to>
    <cdr:sp macro="" textlink="">
      <cdr:nvSpPr>
        <cdr:cNvPr id="12" name="TextBox 4"/>
        <cdr:cNvSpPr txBox="1"/>
      </cdr:nvSpPr>
      <cdr:spPr>
        <a:xfrm xmlns:a="http://schemas.openxmlformats.org/drawingml/2006/main">
          <a:off x="365125" y="148590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0.06109</cdr:x>
      <cdr:y>0.64543</cdr:y>
    </cdr:from>
    <cdr:to>
      <cdr:x>0.96286</cdr:x>
      <cdr:y>0.74098</cdr:y>
    </cdr:to>
    <cdr:sp macro="" textlink="">
      <cdr:nvSpPr>
        <cdr:cNvPr id="13" name="TextBox 5"/>
        <cdr:cNvSpPr txBox="1"/>
      </cdr:nvSpPr>
      <cdr:spPr>
        <a:xfrm xmlns:a="http://schemas.openxmlformats.org/drawingml/2006/main">
          <a:off x="324690" y="2219328"/>
          <a:ext cx="4792863" cy="328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0.20751</cdr:x>
      <cdr:y>0.01995</cdr:y>
    </cdr:from>
    <cdr:to>
      <cdr:x>0.85573</cdr:x>
      <cdr:y>0.10973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000125" y="76200"/>
          <a:ext cx="3124200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49B3B05-C33F-4730-81C7-F840D69B7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456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617A199-A5B6-412B-8A89-FF105C15F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46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78EE8776-2CFB-43DA-BECD-A66FF740B514}" type="slidenum">
              <a:rPr lang="ru-RU" altLang="ru-RU" sz="13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</a:t>
            </a:fld>
            <a:endParaRPr lang="ru-RU" altLang="ru-RU" sz="13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95CAB9C3-32CA-4DBC-B16D-26770335E4D6}" type="slidenum">
              <a:rPr lang="ru-RU" altLang="ru-RU" sz="13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11</a:t>
            </a:fld>
            <a:endParaRPr lang="ru-RU" altLang="ru-RU" sz="13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95CAB9C3-32CA-4DBC-B16D-26770335E4D6}" type="slidenum">
              <a:rPr lang="ru-RU" altLang="ru-RU" sz="13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12</a:t>
            </a:fld>
            <a:endParaRPr lang="ru-RU" altLang="ru-RU" sz="13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95CAB9C3-32CA-4DBC-B16D-26770335E4D6}" type="slidenum">
              <a:rPr lang="ru-RU" altLang="ru-RU" sz="13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14</a:t>
            </a:fld>
            <a:endParaRPr lang="ru-RU" altLang="ru-RU" sz="13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95CAB9C3-32CA-4DBC-B16D-26770335E4D6}" type="slidenum">
              <a:rPr lang="ru-RU" altLang="ru-RU" sz="13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15</a:t>
            </a:fld>
            <a:endParaRPr lang="ru-RU" altLang="ru-RU" sz="13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95CAB9C3-32CA-4DBC-B16D-26770335E4D6}" type="slidenum">
              <a:rPr lang="ru-RU" altLang="ru-RU" sz="13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16</a:t>
            </a:fld>
            <a:endParaRPr lang="ru-RU" altLang="ru-RU" sz="13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9D9F325A-04E1-43D3-A4DC-9C0C214C4695}" type="slidenum">
              <a:rPr lang="ru-RU" altLang="ru-RU" sz="1300" smtClean="0">
                <a:solidFill>
                  <a:prstClr val="black"/>
                </a:solidFill>
                <a:latin typeface="Arial" pitchFamily="34" charset="0"/>
              </a:rPr>
              <a:pPr eaLnBrk="1" hangingPunct="1"/>
              <a:t>17</a:t>
            </a:fld>
            <a:endParaRPr lang="ru-RU" altLang="ru-RU" sz="130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95CAB9C3-32CA-4DBC-B16D-26770335E4D6}" type="slidenum">
              <a:rPr lang="ru-RU" altLang="ru-RU" sz="13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21</a:t>
            </a:fld>
            <a:endParaRPr lang="ru-RU" altLang="ru-RU" sz="13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95CAB9C3-32CA-4DBC-B16D-26770335E4D6}" type="slidenum">
              <a:rPr lang="ru-RU" altLang="ru-RU" sz="13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22</a:t>
            </a:fld>
            <a:endParaRPr lang="ru-RU" altLang="ru-RU" sz="13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95CAB9C3-32CA-4DBC-B16D-26770335E4D6}" type="slidenum">
              <a:rPr lang="ru-RU" altLang="ru-RU" sz="13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23</a:t>
            </a:fld>
            <a:endParaRPr lang="ru-RU" altLang="ru-RU" sz="13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95CAB9C3-32CA-4DBC-B16D-26770335E4D6}" type="slidenum">
              <a:rPr lang="ru-RU" altLang="ru-RU" sz="13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24</a:t>
            </a:fld>
            <a:endParaRPr lang="ru-RU" altLang="ru-RU" sz="13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DF5FB82A-F0BB-4FAA-9E91-91BC83328EB2}" type="slidenum">
              <a:rPr lang="ru-RU" altLang="ru-RU" sz="13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2</a:t>
            </a:fld>
            <a:endParaRPr lang="ru-RU" altLang="ru-RU" sz="13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1pPr>
            <a:lvl2pPr marL="742950" indent="-285750" defTabSz="990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2pPr>
            <a:lvl3pPr marL="1143000" indent="-228600" defTabSz="990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3pPr>
            <a:lvl4pPr marL="1600200" indent="-228600" defTabSz="990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4pPr>
            <a:lvl5pPr marL="2057400" indent="-228600" defTabSz="990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9pPr>
          </a:lstStyle>
          <a:p>
            <a:pPr eaLnBrk="1" hangingPunct="1"/>
            <a:fld id="{DAB8ACA1-6E05-654C-9DE0-84A6A10A1E80}" type="slidenum">
              <a:rPr lang="ru-RU" sz="1300">
                <a:solidFill>
                  <a:schemeClr val="tx1"/>
                </a:solidFill>
                <a:latin typeface="Arial" charset="0"/>
              </a:rPr>
              <a:pPr eaLnBrk="1" hangingPunct="1"/>
              <a:t>26</a:t>
            </a:fld>
            <a:endParaRPr lang="ru-RU" sz="13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1pPr>
            <a:lvl2pPr marL="742950" indent="-285750" defTabSz="990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2pPr>
            <a:lvl3pPr marL="1143000" indent="-228600" defTabSz="990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3pPr>
            <a:lvl4pPr marL="1600200" indent="-228600" defTabSz="990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4pPr>
            <a:lvl5pPr marL="2057400" indent="-228600" defTabSz="990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9pPr>
          </a:lstStyle>
          <a:p>
            <a:pPr eaLnBrk="1" hangingPunct="1"/>
            <a:fld id="{DAB8ACA1-6E05-654C-9DE0-84A6A10A1E80}" type="slidenum">
              <a:rPr lang="ru-RU" sz="1300">
                <a:solidFill>
                  <a:schemeClr val="tx1"/>
                </a:solidFill>
                <a:latin typeface="Arial" charset="0"/>
              </a:rPr>
              <a:pPr eaLnBrk="1" hangingPunct="1"/>
              <a:t>27</a:t>
            </a:fld>
            <a:endParaRPr lang="ru-RU" sz="13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1pPr>
            <a:lvl2pPr marL="742950" indent="-285750" defTabSz="990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2pPr>
            <a:lvl3pPr marL="1143000" indent="-228600" defTabSz="990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3pPr>
            <a:lvl4pPr marL="1600200" indent="-228600" defTabSz="990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4pPr>
            <a:lvl5pPr marL="2057400" indent="-228600" defTabSz="990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9pPr>
          </a:lstStyle>
          <a:p>
            <a:pPr eaLnBrk="1" hangingPunct="1"/>
            <a:fld id="{DAB8ACA1-6E05-654C-9DE0-84A6A10A1E80}" type="slidenum">
              <a:rPr lang="ru-RU" sz="1300">
                <a:solidFill>
                  <a:schemeClr val="tx1"/>
                </a:solidFill>
                <a:latin typeface="Arial" charset="0"/>
              </a:rPr>
              <a:pPr eaLnBrk="1" hangingPunct="1"/>
              <a:t>28</a:t>
            </a:fld>
            <a:endParaRPr lang="ru-RU" sz="13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DF5FB82A-F0BB-4FAA-9E91-91BC83328EB2}" type="slidenum">
              <a:rPr lang="ru-RU" altLang="ru-RU" sz="13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3</a:t>
            </a:fld>
            <a:endParaRPr lang="ru-RU" altLang="ru-RU" sz="13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DF5FB82A-F0BB-4FAA-9E91-91BC83328EB2}" type="slidenum">
              <a:rPr lang="ru-RU" altLang="ru-RU" sz="13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4</a:t>
            </a:fld>
            <a:endParaRPr lang="ru-RU" altLang="ru-RU" sz="13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9D9F325A-04E1-43D3-A4DC-9C0C214C4695}" type="slidenum">
              <a:rPr lang="ru-RU" altLang="ru-RU" sz="13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5</a:t>
            </a:fld>
            <a:endParaRPr lang="ru-RU" altLang="ru-RU" sz="13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9D9F325A-04E1-43D3-A4DC-9C0C214C4695}" type="slidenum">
              <a:rPr lang="ru-RU" altLang="ru-RU" sz="13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7</a:t>
            </a:fld>
            <a:endParaRPr lang="ru-RU" altLang="ru-RU" sz="13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9D9F325A-04E1-43D3-A4DC-9C0C214C4695}" type="slidenum">
              <a:rPr lang="ru-RU" altLang="ru-RU" sz="13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8</a:t>
            </a:fld>
            <a:endParaRPr lang="ru-RU" altLang="ru-RU" sz="13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299F1680-21D7-4AAF-9AAD-40871248853E}" type="slidenum">
              <a:rPr lang="ru-RU" altLang="ru-RU" sz="13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9</a:t>
            </a:fld>
            <a:endParaRPr lang="ru-RU" altLang="ru-RU" sz="13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defTabSz="990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299F1680-21D7-4AAF-9AAD-40871248853E}" type="slidenum">
              <a:rPr lang="ru-RU" altLang="ru-RU" sz="13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10</a:t>
            </a:fld>
            <a:endParaRPr lang="ru-RU" altLang="ru-RU" sz="13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0887A-1FD7-4DA6-9FC8-753FC525E30F}" type="slidenum">
              <a:rPr lang="en-US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460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3D03C-EB64-414E-B2DF-87CC52A2980B}" type="slidenum">
              <a:rPr lang="en-US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07499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45487-13D5-4915-8043-3454B1DF92B0}" type="slidenum">
              <a:rPr lang="en-US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586318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7FAA4-B9C3-4E97-87C4-94E6E4762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54326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D3729-CE2C-43BB-B32B-73C055D85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522291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B6E82-7FAF-4790-99D6-845F74E561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4033372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CB6D8-BC77-4EA5-86A2-341478FDA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138059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D81AF-623D-4AD8-BDBB-179AA0F15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008242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ECB4D-3FDC-44AD-9319-D257F57BF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5823442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B7DEB-F07F-41B5-816B-BB0E2FC2B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547006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DAA62-ECC0-40C6-B9DB-8B8983D8C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30133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1A4C5-148F-49DE-B960-D4A5475FE6E5}" type="slidenum">
              <a:rPr lang="en-US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90666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02973-7057-4B4E-ADE8-1C1E80BC2B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123482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8DD56-193C-4842-84CC-AA4353F301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813316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39F52-6CED-4E7E-B4FA-87E3397D4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187176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D20AE-F1DD-45D5-B846-5CC7C0B9B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8528522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BD775-17F6-453A-B4B3-B0F2030A3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40234533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9F04F-150C-46B8-9B24-399C08ECF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3645083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A2A9E-3350-47B5-B200-DD29C4867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0155464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B6C30-3639-4547-AA80-972F6B6E2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6641124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E76E6-A7FB-4051-9418-D38E9E212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4810649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0D493-6DF4-4942-B0F7-A1FD5EC43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45856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DA41C-3E2E-46EC-91B8-9EACD5EC6093}" type="slidenum">
              <a:rPr lang="en-US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6181984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9521E-CC22-4AEF-A0F1-C07B07B2B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9817960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0A4CA-EDAF-4BFC-B28F-B32361707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9611570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767ED-C8D2-4E5F-B379-ABF736F0D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9029597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ACD11-D502-4C15-B73C-192BFCF60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6834472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9B1E8-D629-4B4F-B5A6-5365B47BF6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0887493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DDED5-ED50-42E0-9D96-DD0A3B344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1948503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30A4C-5FBA-4571-8A0E-ECA84788D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1861433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07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07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8D9E3-0F69-4CD4-915D-E63FF71AD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6785079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07876-A2A1-4125-9D1E-373669CDF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9382768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75F6-6A63-4475-9676-1D14A8721D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51132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28943-7536-4BE8-9736-92B4D7778883}" type="slidenum">
              <a:rPr lang="en-US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3589372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D435D-C7DA-4829-BFEC-49F2D7E40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9953749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6FF33-5290-4902-8724-19758322A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6032381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7A719-B212-4938-BD78-2C5E561333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1250636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1C620-34AE-404C-9AAC-B13D120FF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7073719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159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159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C5EA0-3B5A-4E13-83A1-4DAB8DBA6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5361863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DFAF4-D5E6-4BD2-843D-0597B39A1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4348042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05F5E-A6CA-4E53-9CB4-4AF9080721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41691714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90A34-D71A-42C5-B0FD-55525226F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8565122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82675"/>
            <a:ext cx="892175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44575" y="1082675"/>
            <a:ext cx="892175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600D1-47D9-4894-8A2E-5113D34BA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6817368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6DE1C-6197-483D-98C6-2421DA8A77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40356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468FF-256F-4544-AD36-49BF587E5DF8}" type="slidenum">
              <a:rPr lang="en-US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6876268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A6F19-36F8-4CED-B951-E3CD2AE8C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8972439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46A32-09E0-497F-BA72-A1C2D8267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3871581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D5491-E8A9-4EFE-8137-5F7DCBCF3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45562641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0E7EA-9EC3-4CE2-A0AB-43A0181034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7944934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D9BFC-1CAB-4856-90FA-4C30DE88A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71072454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08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08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FF84F-DF7A-4E9D-AF49-189603252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8609080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E1215-09BB-4BB2-A2AB-B7CA6B32A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6699894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4CDEA-F363-4518-97CD-FD809C1BF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44860151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78B4E-7681-459C-9825-EF2BD54E9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11832049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00138"/>
            <a:ext cx="1452563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604963" y="1100138"/>
            <a:ext cx="145415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95D3A-AB66-42B1-98AD-BEE832E962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22929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94E65-3086-4B58-BDF1-9AEE6AB36265}" type="slidenum">
              <a:rPr lang="en-US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46247578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B05EF-28BE-40D3-9632-839DB1AF9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77196741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63624-C9D0-4E3E-9E15-AFF1537CC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402604130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B1826-E27E-41B0-A7B0-A5BF3903E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30940694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56C8C-5D58-4F51-A00A-9129EC420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96244471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FB8B1-A819-4CD0-B5FD-8F0B80581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38124927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71339-18EB-439A-83C9-37C56C65F9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86058124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26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26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02476-5482-45D5-B032-61FC9802B5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33401947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78751321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57151215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77689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F7DFE-49F4-45E3-A988-9F0470E7E34D}" type="slidenum">
              <a:rPr lang="en-US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40774218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17612863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78958250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31897014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5627898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91017289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416984309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17310459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148677842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7662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21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83BD9-1619-468F-8780-B0EFA2D20824}" type="slidenum">
              <a:rPr lang="en-US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05668736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8608726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09133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28882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4072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072806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4777078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9237968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24407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75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9607E-A811-4DC9-878F-A4D5DDB14AAA}" type="slidenum">
              <a:rPr lang="en-US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412631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</p:txBody>
      </p:sp>
      <p:grpSp>
        <p:nvGrpSpPr>
          <p:cNvPr id="1027" name="Group 3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1037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38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39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9" name="Rectangle 8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0" name="Line 9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99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5C192FB9-1E0C-4737-BDE0-A966D3F35BAD}" type="slidenum">
              <a:rPr lang="en-US"/>
              <a:pPr>
                <a:defRPr/>
              </a:pPr>
              <a:t>‹#›</a:t>
            </a:fld>
            <a:endParaRPr lang="ru-RU"/>
          </a:p>
        </p:txBody>
      </p:sp>
      <p:sp>
        <p:nvSpPr>
          <p:cNvPr id="3993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  <p:sp>
        <p:nvSpPr>
          <p:cNvPr id="1034" name="Line 14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035" name="Line 15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036" name="Picture 17" descr="лог_бел_рус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33350"/>
            <a:ext cx="15573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</p:txBody>
      </p:sp>
      <p:sp>
        <p:nvSpPr>
          <p:cNvPr id="2051" name="Rectangle 20"/>
          <p:cNvSpPr>
            <a:spLocks noChangeArrowheads="1"/>
          </p:cNvSpPr>
          <p:nvPr userDrawn="1"/>
        </p:nvSpPr>
        <p:spPr bwMode="auto">
          <a:xfrm>
            <a:off x="1939925" y="2606675"/>
            <a:ext cx="7204075" cy="3713163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052" name="Group 3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2062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63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64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2053" name="Rectangle 7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4" name="Rectangle 8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5" name="Line 9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5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69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241A3857-AD36-43F5-9A21-1CDF7CA90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93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  <p:sp>
        <p:nvSpPr>
          <p:cNvPr id="2059" name="Line 21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60" name="Line 22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2061" name="Picture 24" descr="лог_бел_рус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33350"/>
            <a:ext cx="15573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</p:txBody>
      </p:sp>
      <p:sp>
        <p:nvSpPr>
          <p:cNvPr id="3075" name="Rectangle 19"/>
          <p:cNvSpPr>
            <a:spLocks noChangeArrowheads="1"/>
          </p:cNvSpPr>
          <p:nvPr userDrawn="1"/>
        </p:nvSpPr>
        <p:spPr bwMode="auto">
          <a:xfrm>
            <a:off x="0" y="2605088"/>
            <a:ext cx="9144000" cy="3713162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3076" name="Group 3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3087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088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089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3077" name="Rectangle 7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78" name="Rectangle 8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79" name="Line 9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080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70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24774EBC-B0EE-4F99-8F5B-24D9A662A3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03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  <p:sp>
        <p:nvSpPr>
          <p:cNvPr id="3083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84" name="Line 20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085" name="Line 21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3086" name="Picture 24" descr="лог_бел_рус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33350"/>
            <a:ext cx="15573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</p:txBody>
      </p:sp>
      <p:sp>
        <p:nvSpPr>
          <p:cNvPr id="4099" name="Rectangle 23"/>
          <p:cNvSpPr>
            <a:spLocks noChangeArrowheads="1"/>
          </p:cNvSpPr>
          <p:nvPr userDrawn="1"/>
        </p:nvSpPr>
        <p:spPr bwMode="auto">
          <a:xfrm>
            <a:off x="0" y="2159000"/>
            <a:ext cx="9144000" cy="4160838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4100" name="Group 3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4111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12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13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4101" name="Rectangle 7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2" name="Rectangle 8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3" name="Line 9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104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713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6BB2D316-528B-4404-9D13-119430159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137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  <p:sp>
        <p:nvSpPr>
          <p:cNvPr id="4107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4108" name="Line 24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109" name="Line 25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4110" name="Picture 27" descr="лог_бел_рус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33350"/>
            <a:ext cx="15573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 userDrawn="1"/>
        </p:nvSpPr>
        <p:spPr bwMode="auto">
          <a:xfrm>
            <a:off x="1935163" y="1077913"/>
            <a:ext cx="7208837" cy="5262562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5123" name="Group 3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5135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136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137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5124" name="Rectangle 7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5" name="Rectangle 8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26" name="Line 9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51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82675"/>
            <a:ext cx="1936750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</a:t>
            </a:r>
          </a:p>
          <a:p>
            <a:pPr lvl="0"/>
            <a:r>
              <a:rPr lang="ru-RU" altLang="ru-RU" smtClean="0"/>
              <a:t>текста</a:t>
            </a:r>
          </a:p>
        </p:txBody>
      </p:sp>
      <p:sp>
        <p:nvSpPr>
          <p:cNvPr id="272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3D8298B9-7CA8-4EDB-AB0D-9995E4485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239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  <p:sp>
        <p:nvSpPr>
          <p:cNvPr id="5131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32" name="Line 17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5133" name="Line 18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5134" name="Picture 21" descr="лог_бел_рус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33350"/>
            <a:ext cx="15573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3057525" y="1087438"/>
            <a:ext cx="6086475" cy="525145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6147" name="Group 3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6159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6160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6161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6148" name="Rectangle 7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49" name="Rectangle 8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0" name="Line 9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615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15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00138"/>
            <a:ext cx="3059113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</a:t>
            </a:r>
          </a:p>
          <a:p>
            <a:pPr lvl="0"/>
            <a:r>
              <a:rPr lang="ru-RU" altLang="ru-RU" smtClean="0"/>
              <a:t>текста</a:t>
            </a:r>
          </a:p>
        </p:txBody>
      </p:sp>
      <p:sp>
        <p:nvSpPr>
          <p:cNvPr id="2754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CB6072EE-6AA9-4A6C-9A51-BE9F371E8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546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  <p:sp>
        <p:nvSpPr>
          <p:cNvPr id="6155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156" name="Line 16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6157" name="Line 17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6158" name="Picture 20" descr="лог_бел_рус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33350"/>
            <a:ext cx="15573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7171" name="Group 4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7181" name="Rectangle 5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182" name="Rectangle 6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183" name="Line 7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7172" name="Rectangle 8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3" name="Rectangle 9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4" name="Line 10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717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676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  <p:sp>
        <p:nvSpPr>
          <p:cNvPr id="7177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8" name="Line 16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7179" name="Line 17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7180" name="Picture 19" descr="лог_бел_рус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33350"/>
            <a:ext cx="15573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0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5" name="Rectangle 9"/>
          <p:cNvSpPr>
            <a:spLocks noChangeArrowheads="1"/>
          </p:cNvSpPr>
          <p:nvPr userDrawn="1"/>
        </p:nvSpPr>
        <p:spPr bwMode="auto">
          <a:xfrm>
            <a:off x="0" y="6313488"/>
            <a:ext cx="9144000" cy="544512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13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7" name="Rectangle 14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8" name="Line 15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8199" name="Line 33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8200" name="Line 34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8201" name="Picture 39" descr="лог_бел_рус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33350"/>
            <a:ext cx="15573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10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9219" name="Line 11"/>
          <p:cNvSpPr>
            <a:spLocks noChangeShapeType="1"/>
          </p:cNvSpPr>
          <p:nvPr/>
        </p:nvSpPr>
        <p:spPr bwMode="auto">
          <a:xfrm>
            <a:off x="0" y="10826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9220" name="Text Box 13"/>
          <p:cNvSpPr txBox="1">
            <a:spLocks noChangeArrowheads="1"/>
          </p:cNvSpPr>
          <p:nvPr/>
        </p:nvSpPr>
        <p:spPr bwMode="auto">
          <a:xfrm>
            <a:off x="838200" y="1114425"/>
            <a:ext cx="8048625" cy="5183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endParaRPr lang="ru-RU" sz="3600" dirty="0"/>
          </a:p>
          <a:p>
            <a:pPr algn="ctr">
              <a:defRPr/>
            </a:pPr>
            <a:endParaRPr lang="ru-RU" sz="3600" dirty="0"/>
          </a:p>
          <a:p>
            <a:pPr algn="ctr">
              <a:defRPr/>
            </a:pPr>
            <a:r>
              <a:rPr lang="ru-RU" sz="2400" b="1" cap="all" dirty="0"/>
              <a:t>Отчет о текущей деятельности </a:t>
            </a:r>
            <a:endParaRPr lang="en-US" sz="2400" b="1" cap="all" dirty="0" smtClean="0"/>
          </a:p>
          <a:p>
            <a:pPr algn="ctr">
              <a:defRPr/>
            </a:pPr>
            <a:r>
              <a:rPr lang="ru-RU" sz="2400" b="1" cap="all" dirty="0" smtClean="0"/>
              <a:t>ТК 52</a:t>
            </a:r>
            <a:r>
              <a:rPr lang="en-US" sz="2400" b="1" cap="all" dirty="0" smtClean="0"/>
              <a:t> </a:t>
            </a:r>
            <a:r>
              <a:rPr lang="ru-RU" sz="2400" b="1" cap="all" dirty="0" smtClean="0"/>
              <a:t>«Природный и сжиженные газы»</a:t>
            </a:r>
            <a:endParaRPr lang="en-US" sz="2400" b="1" cap="all" dirty="0" smtClean="0"/>
          </a:p>
          <a:p>
            <a:pPr algn="ctr">
              <a:defRPr/>
            </a:pPr>
            <a:endParaRPr lang="en-US" sz="3600" b="1" dirty="0" smtClean="0"/>
          </a:p>
          <a:p>
            <a:pPr algn="r">
              <a:defRPr/>
            </a:pPr>
            <a:endParaRPr lang="ru-RU" sz="2000" dirty="0"/>
          </a:p>
          <a:p>
            <a:pPr algn="r">
              <a:defRPr/>
            </a:pPr>
            <a:r>
              <a:rPr lang="ru-RU" sz="2000" dirty="0"/>
              <a:t>З.М. Юсупова, к.х.н.</a:t>
            </a:r>
          </a:p>
          <a:p>
            <a:pPr algn="r">
              <a:defRPr/>
            </a:pPr>
            <a:r>
              <a:rPr lang="ru-RU" sz="2000" dirty="0"/>
              <a:t>Ответственный секретарь </a:t>
            </a:r>
            <a:r>
              <a:rPr lang="ru-RU" sz="2000" dirty="0" smtClean="0"/>
              <a:t>МТК 52/ТК </a:t>
            </a:r>
            <a:r>
              <a:rPr lang="ru-RU" sz="2000" dirty="0"/>
              <a:t>52</a:t>
            </a:r>
          </a:p>
          <a:p>
            <a:pPr algn="r">
              <a:defRPr/>
            </a:pPr>
            <a:r>
              <a:rPr lang="ru-RU" sz="2000" dirty="0"/>
              <a:t>Заместитель начальника </a:t>
            </a:r>
          </a:p>
          <a:p>
            <a:pPr algn="r">
              <a:defRPr/>
            </a:pPr>
            <a:r>
              <a:rPr lang="ru-RU" sz="2000" dirty="0"/>
              <a:t>л</a:t>
            </a:r>
            <a:r>
              <a:rPr lang="ru-RU" sz="2000" dirty="0" smtClean="0"/>
              <a:t>аборатории </a:t>
            </a:r>
            <a:r>
              <a:rPr lang="ru-RU" sz="2000" dirty="0"/>
              <a:t>контроля качества газа</a:t>
            </a:r>
          </a:p>
          <a:p>
            <a:pPr algn="r">
              <a:defRPr/>
            </a:pPr>
            <a:r>
              <a:rPr lang="ru-RU" sz="2000" dirty="0"/>
              <a:t>ООО «Газпром ВНИИГАЗ»</a:t>
            </a:r>
          </a:p>
          <a:p>
            <a:pPr algn="r">
              <a:defRPr/>
            </a:pPr>
            <a:endParaRPr lang="en-US" sz="2000" dirty="0"/>
          </a:p>
          <a:p>
            <a:pPr algn="r"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2006930" y="237507"/>
            <a:ext cx="7137069" cy="748043"/>
          </a:xfrm>
        </p:spPr>
        <p:txBody>
          <a:bodyPr/>
          <a:lstStyle/>
          <a:p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2400" dirty="0" smtClean="0"/>
              <a:t>Перечень стандартов МТК 52 и ТК 52, принятых </a:t>
            </a:r>
            <a:r>
              <a:rPr lang="ru-RU" altLang="ru-RU" sz="2400" dirty="0"/>
              <a:t>в 2014 </a:t>
            </a:r>
            <a:r>
              <a:rPr lang="ru-RU" altLang="ru-RU" sz="2400" dirty="0" smtClean="0"/>
              <a:t>году</a:t>
            </a: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E24AA7BE-E7D3-4409-8645-43C4B1D3D92B}" type="slidenum">
              <a:rPr lang="en-US" altLang="ru-RU" sz="2000" smtClean="0"/>
              <a:pPr eaLnBrk="1" hangingPunct="1"/>
              <a:t>10</a:t>
            </a:fld>
            <a:endParaRPr lang="ru-RU" altLang="ru-RU" sz="2000" smtClean="0"/>
          </a:p>
        </p:txBody>
      </p:sp>
      <p:sp>
        <p:nvSpPr>
          <p:cNvPr id="1434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59428" y="6315075"/>
            <a:ext cx="7184571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ru-RU" altLang="ru-RU" sz="1800" dirty="0"/>
              <a:t>Отчет о текущей деятельности </a:t>
            </a:r>
            <a:r>
              <a:rPr lang="ru-RU" altLang="ru-RU" sz="1800" dirty="0" smtClean="0"/>
              <a:t>ТК </a:t>
            </a:r>
            <a:r>
              <a:rPr lang="ru-RU" altLang="ru-RU" sz="1800" dirty="0"/>
              <a:t>52 «Природный и сжиженный газы»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396879"/>
              </p:ext>
            </p:extLst>
          </p:nvPr>
        </p:nvGraphicFramePr>
        <p:xfrm>
          <a:off x="95004" y="1164809"/>
          <a:ext cx="8930242" cy="5026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134"/>
                <a:gridCol w="1491403"/>
                <a:gridCol w="3686238"/>
                <a:gridCol w="1140031"/>
                <a:gridCol w="2244436"/>
              </a:tblGrid>
              <a:tr h="638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Обозначение стандарта</a:t>
                      </a: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стандарта</a:t>
                      </a: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Срок ввода в действие</a:t>
                      </a: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Примечание</a:t>
                      </a:r>
                      <a:endParaRPr lang="ru-RU" sz="1200" dirty="0" smtClean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>
                    <a:solidFill>
                      <a:srgbClr val="99CCFF"/>
                    </a:solidFill>
                  </a:tcPr>
                </a:tc>
              </a:tr>
              <a:tr h="94009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ГОСТ 5542-2014 </a:t>
                      </a:r>
                      <a:endParaRPr lang="ru-RU" sz="12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Газы горючие природные промышленного и коммунально-бытового назначения. Технические условия. </a:t>
                      </a:r>
                      <a:endParaRPr lang="ru-RU" sz="12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01.07.2015</a:t>
                      </a:r>
                      <a:endParaRPr lang="ru-RU" sz="12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Россия, Армения, Белоруссия, Казахстан, Киргизия, Молдова, Таджикистан</a:t>
                      </a:r>
                      <a:endParaRPr lang="ru-RU" sz="12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</a:tr>
              <a:tr h="85623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ГОСТ 22387.2-2014 </a:t>
                      </a:r>
                      <a:endParaRPr lang="ru-RU" sz="12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Газы горючие природные. Методы определения сероводорода и меркаптановой серы.</a:t>
                      </a: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01.07.2015</a:t>
                      </a: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Россия, Белоруссия, Киргизия, Молдова, Таджикистан</a:t>
                      </a: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</a:tr>
              <a:tr h="94283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</a:t>
                      </a: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ГОСТ Р 56021-2014 </a:t>
                      </a:r>
                      <a:endParaRPr lang="ru-RU" sz="12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Газ горючий природный сжиженный. Топливо для двигателей внутреннего сгорания и энергетических установок. Технические условия</a:t>
                      </a: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01.01.2016</a:t>
                      </a: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</a:tr>
              <a:tr h="103913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</a:t>
                      </a: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ГОСТ Р 55997-2014 </a:t>
                      </a:r>
                      <a:endParaRPr lang="ru-RU" sz="12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Конденсат газовый стабильный, широкая фракция легких углеводородов, сжиженные углеводородные газы. Определение метанола методом газовой хроматографии</a:t>
                      </a: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01.01.2015</a:t>
                      </a: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</a:tr>
              <a:tr h="60970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ГОСТ Р 55598-2013</a:t>
                      </a:r>
                      <a:endParaRPr lang="ru-RU" sz="11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Попутный нефтяной газ. Критерии классификации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100" kern="1200" baseline="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1.01.2014</a:t>
                      </a:r>
                      <a:endParaRPr lang="ru-RU" sz="1100" kern="1200" baseline="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kern="1200" baseline="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07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995055" y="118753"/>
            <a:ext cx="7140995" cy="849647"/>
          </a:xfrm>
        </p:spPr>
        <p:txBody>
          <a:bodyPr/>
          <a:lstStyle/>
          <a:p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2400" dirty="0"/>
              <a:t>Информация о ходе разработки стандартов</a:t>
            </a:r>
            <a:r>
              <a:rPr lang="ru-RU" altLang="ru-RU" sz="2400" dirty="0" smtClean="0"/>
              <a:t>, включенных </a:t>
            </a:r>
            <a:br>
              <a:rPr lang="ru-RU" altLang="ru-RU" sz="2400" dirty="0" smtClean="0"/>
            </a:br>
            <a:r>
              <a:rPr lang="ru-RU" altLang="ru-RU" sz="2400" dirty="0" smtClean="0"/>
              <a:t>в </a:t>
            </a:r>
            <a:r>
              <a:rPr lang="ru-RU" altLang="ru-RU" sz="2400" dirty="0"/>
              <a:t>план ТК 52 на 2014 год</a:t>
            </a:r>
            <a:endParaRPr lang="ru-RU" altLang="ru-RU" sz="2800" dirty="0" smtClean="0"/>
          </a:p>
        </p:txBody>
      </p:sp>
      <p:sp>
        <p:nvSpPr>
          <p:cNvPr id="11267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D5BC5EF9-882C-44DE-A9BD-B3EAE6A747B0}" type="slidenum">
              <a:rPr lang="en-US" altLang="ru-RU" sz="2000" smtClean="0"/>
              <a:pPr eaLnBrk="1" hangingPunct="1"/>
              <a:t>11</a:t>
            </a:fld>
            <a:endParaRPr lang="ru-RU" altLang="ru-RU" sz="2000" smtClean="0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47552" y="6315075"/>
            <a:ext cx="7196447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ru-RU" sz="1800" dirty="0"/>
              <a:t>Отчет о текущей деятельности </a:t>
            </a:r>
            <a:r>
              <a:rPr lang="ru-RU" sz="1800" dirty="0" smtClean="0"/>
              <a:t>ТК </a:t>
            </a:r>
            <a:r>
              <a:rPr lang="ru-RU" sz="1800" dirty="0"/>
              <a:t>52 «Природный и сжиженный газы»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996811"/>
              </p:ext>
            </p:extLst>
          </p:nvPr>
        </p:nvGraphicFramePr>
        <p:xfrm>
          <a:off x="0" y="1104405"/>
          <a:ext cx="9143998" cy="5233859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01275"/>
                <a:gridCol w="3493831"/>
                <a:gridCol w="1282536"/>
                <a:gridCol w="1140031"/>
                <a:gridCol w="2826325"/>
              </a:tblGrid>
              <a:tr h="510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solidFill>
                            <a:srgbClr val="003366"/>
                          </a:solidFill>
                          <a:effectLst/>
                        </a:rPr>
                        <a:t>№</a:t>
                      </a:r>
                      <a:endParaRPr lang="ru-RU" sz="1150" dirty="0">
                        <a:solidFill>
                          <a:srgbClr val="003366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464" marR="20464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стандарта</a:t>
                      </a:r>
                      <a:endParaRPr lang="ru-RU" sz="11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/ пересмотр</a:t>
                      </a:r>
                      <a:endParaRPr lang="ru-RU" sz="11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 выполнения</a:t>
                      </a:r>
                      <a:endParaRPr lang="ru-RU" sz="11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Примечания</a:t>
                      </a:r>
                      <a:endParaRPr lang="ru-RU" sz="115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solidFill>
                      <a:srgbClr val="99CCFF"/>
                    </a:solidFill>
                  </a:tcPr>
                </a:tc>
              </a:tr>
              <a:tr h="60851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5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15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5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0464" marR="20464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 для коммунально-бытового потребления. Методы определения интенсивности запаха</a:t>
                      </a: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Взамен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ГОСТ 22387.5-77</a:t>
                      </a:r>
                      <a:endParaRPr lang="ru-RU" sz="115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01.2014</a:t>
                      </a:r>
                      <a:endParaRPr lang="ru-RU" sz="115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 МГС на принятии. Проголосовали за: Армения, Белоруссия,  Казахстан, Киргизия, Молдавия, Украина</a:t>
                      </a:r>
                      <a:endParaRPr lang="ru-RU" sz="115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/>
                </a:tc>
              </a:tr>
              <a:tr h="58969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5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15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5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0464" marR="20464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 природный. Методы расчета физических свойств. Общие положения. </a:t>
                      </a: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Взамен </a:t>
                      </a:r>
                      <a:endParaRPr lang="ru-RU" sz="1150" kern="1200" dirty="0" smtClean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ГОСТ 30319.0-96</a:t>
                      </a:r>
                      <a:endParaRPr lang="ru-RU" sz="115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06.2014</a:t>
                      </a:r>
                      <a:endParaRPr lang="ru-RU" sz="115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 МГС на принятии. Проголосовали за: Армения, Белоруссия,  Казахстан, Киргизия, Молдавия, Украина</a:t>
                      </a:r>
                    </a:p>
                  </a:txBody>
                  <a:tcPr marL="72000" marR="72000" marT="36000" marB="36000"/>
                </a:tc>
              </a:tr>
              <a:tr h="75721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5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15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5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0464" marR="20464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 природный. Методы расчета физических свойств. Вычисление физических свойств на основе данных о плотности при стандартных условиях и содержании азота и диоксида </a:t>
                      </a:r>
                      <a:r>
                        <a:rPr lang="ru-RU" sz="115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углерода</a:t>
                      </a:r>
                      <a:endParaRPr lang="ru-RU" sz="115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Взамен </a:t>
                      </a:r>
                      <a:endParaRPr lang="ru-RU" sz="1150" kern="1200" dirty="0" smtClean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ГОСТ </a:t>
                      </a:r>
                      <a:r>
                        <a:rPr lang="ru-RU" sz="1150" kern="12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30319.1-96- ГОСТ 30319.2-96.</a:t>
                      </a: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06.2014</a:t>
                      </a: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 МГС на принятии. Проголосовали за: Армения, Белоруссия,  Казахстан, Киргизия, Молдавия, Украина</a:t>
                      </a:r>
                      <a:endParaRPr lang="ru-RU" sz="115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/>
                </a:tc>
              </a:tr>
              <a:tr h="58189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5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15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5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0464" marR="20464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 природный. Методы расчета физических свойств. Вычисление физических свойств на основе данных о компонентном </a:t>
                      </a:r>
                      <a:r>
                        <a:rPr lang="ru-RU" sz="115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составе</a:t>
                      </a:r>
                      <a:endParaRPr lang="ru-RU" sz="115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Взамен ГОСТ 30319.3-96</a:t>
                      </a: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07.2014</a:t>
                      </a: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 МГС на принятии. Проголосовали за: Армения, Белоруссия,  Казахстан, Киргизия, Молдавия, Украина</a:t>
                      </a:r>
                    </a:p>
                  </a:txBody>
                  <a:tcPr marL="72000" marR="72000" marT="36000" marB="36000"/>
                </a:tc>
              </a:tr>
              <a:tr h="5581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5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115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5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0464" marR="20464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Газовые моторные топлива на основе метана для двигателей внутреннего сгорания транспортных средств. Общие технические условия</a:t>
                      </a: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ГОСТ </a:t>
                      </a:r>
                      <a:r>
                        <a:rPr lang="ru-RU" sz="1150" kern="12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</a:t>
                      </a: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05.2014</a:t>
                      </a:r>
                      <a:endParaRPr lang="ru-RU" sz="115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 ТК 52 </a:t>
                      </a:r>
                      <a:endParaRPr lang="ru-RU" sz="115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/>
                </a:tc>
              </a:tr>
              <a:tr h="60002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5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115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5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0464" marR="20464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Дистилляты. Газовый конденсат. Определение серосодержащих соединений методом газовой хроматографии. </a:t>
                      </a: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</a:t>
                      </a:r>
                      <a:endParaRPr lang="ru-RU" sz="1150" kern="1200" dirty="0" smtClean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ГОСТ </a:t>
                      </a:r>
                      <a:r>
                        <a:rPr lang="ru-RU" sz="1150" kern="12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</a:t>
                      </a: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12.2014</a:t>
                      </a:r>
                      <a:endParaRPr lang="ru-RU" sz="115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Разработана  первая редакция</a:t>
                      </a:r>
                      <a:endParaRPr lang="ru-RU" sz="115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/>
                </a:tc>
              </a:tr>
              <a:tr h="42432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5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15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5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0464" marR="20464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 горючий природный. Определение содержания водяных паров методом Карла  </a:t>
                      </a:r>
                      <a:r>
                        <a:rPr lang="ru-RU" sz="115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Фишера</a:t>
                      </a:r>
                      <a:endParaRPr lang="ru-RU" sz="115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</a:t>
                      </a:r>
                      <a:endParaRPr lang="ru-RU" sz="1150" kern="1200" dirty="0" smtClean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ГОСТ </a:t>
                      </a:r>
                      <a:r>
                        <a:rPr lang="ru-RU" sz="1150" kern="12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</a:t>
                      </a: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10.2014</a:t>
                      </a:r>
                      <a:endParaRPr lang="ru-RU" sz="115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Разработана  первая редакция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5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995055" y="118753"/>
            <a:ext cx="7140995" cy="849647"/>
          </a:xfrm>
        </p:spPr>
        <p:txBody>
          <a:bodyPr/>
          <a:lstStyle/>
          <a:p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2400" dirty="0"/>
              <a:t>Информация о ходе разработки стандартов, </a:t>
            </a:r>
            <a:br>
              <a:rPr lang="ru-RU" altLang="ru-RU" sz="2400" dirty="0"/>
            </a:br>
            <a:r>
              <a:rPr lang="ru-RU" altLang="ru-RU" sz="2400" dirty="0"/>
              <a:t>включенных в план ТК 52 на 2014 год</a:t>
            </a:r>
            <a:endParaRPr lang="ru-RU" altLang="ru-RU" sz="2800" dirty="0" smtClean="0"/>
          </a:p>
        </p:txBody>
      </p:sp>
      <p:sp>
        <p:nvSpPr>
          <p:cNvPr id="11267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D5BC5EF9-882C-44DE-A9BD-B3EAE6A747B0}" type="slidenum">
              <a:rPr lang="en-US" altLang="ru-RU" sz="2000" smtClean="0"/>
              <a:pPr eaLnBrk="1" hangingPunct="1"/>
              <a:t>12</a:t>
            </a:fld>
            <a:endParaRPr lang="ru-RU" altLang="ru-RU" sz="2000" smtClean="0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47552" y="6315075"/>
            <a:ext cx="7196447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ru-RU" sz="1800" dirty="0"/>
              <a:t>Отчет о текущей деятельности </a:t>
            </a:r>
            <a:r>
              <a:rPr lang="ru-RU" sz="1800" dirty="0" smtClean="0"/>
              <a:t>ТК </a:t>
            </a:r>
            <a:r>
              <a:rPr lang="ru-RU" sz="1800" dirty="0"/>
              <a:t>52 «Природный и сжиженный газы»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661316"/>
              </p:ext>
            </p:extLst>
          </p:nvPr>
        </p:nvGraphicFramePr>
        <p:xfrm>
          <a:off x="0" y="1104405"/>
          <a:ext cx="9143998" cy="520139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01275"/>
                <a:gridCol w="3517582"/>
                <a:gridCol w="1211283"/>
                <a:gridCol w="1104405"/>
                <a:gridCol w="2909453"/>
              </a:tblGrid>
              <a:tr h="561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0464" marR="20464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стандарта</a:t>
                      </a: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/ пересмотр</a:t>
                      </a: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0464" marR="20464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 выполнения</a:t>
                      </a: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0464" marR="20464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Примечания</a:t>
                      </a: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0464" marR="20464" marT="0" marB="0" anchor="ctr">
                    <a:solidFill>
                      <a:srgbClr val="99CCFF"/>
                    </a:solidFill>
                  </a:tcPr>
                </a:tc>
              </a:tr>
              <a:tr h="65923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20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0464" marR="20464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 природный топливный компримированный для двигателей внутреннего сгорания. Технические условия</a:t>
                      </a:r>
                      <a:endParaRPr lang="ru-RU" sz="12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Взамен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ГОСТ 27577-2000</a:t>
                      </a: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0464" marR="2046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01.2014</a:t>
                      </a:r>
                      <a:endParaRPr lang="ru-RU" sz="12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0464" marR="204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Договор на разработку не заключен</a:t>
                      </a: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0" marB="0"/>
                </a:tc>
              </a:tr>
              <a:tr h="43948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ru-RU" sz="120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0464" marR="20464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Газы горючие природные. Определение общей серы</a:t>
                      </a: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Взамен </a:t>
                      </a:r>
                      <a:endParaRPr lang="ru-RU" sz="1200" kern="1200" dirty="0" smtClean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ГОСТ 26374-84</a:t>
                      </a:r>
                    </a:p>
                  </a:txBody>
                  <a:tcPr marL="20464" marR="2046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12.2014</a:t>
                      </a:r>
                      <a:endParaRPr lang="ru-RU" sz="12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0464" marR="2046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Договор на разработку не заключен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0" marB="0"/>
                </a:tc>
              </a:tr>
              <a:tr h="65923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lang="ru-RU" sz="120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0464" marR="20464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 горючий природный.  Оценка эффективности потоковых аналитических систем </a:t>
                      </a:r>
                      <a:endParaRPr lang="ru-RU" sz="12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Разработка ГОСТ Р</a:t>
                      </a:r>
                      <a:endParaRPr lang="ru-RU" sz="12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0464" marR="2046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06.2015</a:t>
                      </a:r>
                    </a:p>
                  </a:txBody>
                  <a:tcPr marL="20464" marR="204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Ведется разработка первой</a:t>
                      </a:r>
                      <a:r>
                        <a:rPr lang="ru-RU" sz="1200" baseline="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редакции</a:t>
                      </a: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0" marB="0"/>
                </a:tc>
              </a:tr>
              <a:tr h="94694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ru-RU" sz="120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0464" marR="20464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 горючий природный сжиженный. Общая характеристика</a:t>
                      </a: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Разработка ГОСТ Р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 основе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EN 1160 (IDT)</a:t>
                      </a:r>
                      <a:endParaRPr lang="ru-RU" sz="12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0464" marR="2046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07.2015</a:t>
                      </a:r>
                    </a:p>
                  </a:txBody>
                  <a:tcPr marL="20464" marR="204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Разработана первая редакция</a:t>
                      </a:r>
                    </a:p>
                  </a:txBody>
                  <a:tcPr marL="72000" marR="72000" marT="0" marB="0"/>
                </a:tc>
              </a:tr>
              <a:tr h="48973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lang="ru-RU" sz="120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0464" marR="20464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 горючий природный сжиженный. Отбор проб</a:t>
                      </a: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Разработка ГОСТ Р</a:t>
                      </a:r>
                    </a:p>
                  </a:txBody>
                  <a:tcPr marL="20464" marR="2046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06.2015</a:t>
                      </a:r>
                      <a:endParaRPr lang="ru-RU" sz="12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0464" marR="204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Разработана  первая редакция</a:t>
                      </a: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0" marB="0"/>
                </a:tc>
              </a:tr>
              <a:tr h="94694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endParaRPr lang="ru-RU" sz="120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0464" marR="20464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 горючий природный сжиженный. Отпарной газ для производства сжиженного природного газа. Определение компонентного состава методом газовой хроматографии</a:t>
                      </a:r>
                      <a:endParaRPr lang="ru-RU" sz="12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Разработка ГОСТ Р</a:t>
                      </a:r>
                    </a:p>
                  </a:txBody>
                  <a:tcPr marL="20464" marR="2046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06.2015</a:t>
                      </a:r>
                      <a:endParaRPr lang="ru-RU" sz="12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0464" marR="204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Ведется разработка первой редакции</a:t>
                      </a:r>
                      <a:endParaRPr lang="ru-RU" sz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0" marB="0"/>
                </a:tc>
              </a:tr>
              <a:tr h="49818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endParaRPr lang="ru-RU" sz="120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0464" marR="20464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 горючий природный сжиженный. Метод расчета термодинамических свойств</a:t>
                      </a:r>
                      <a:endParaRPr lang="ru-RU" sz="12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Разработка ГОСТ Р</a:t>
                      </a:r>
                      <a:endParaRPr lang="ru-RU" sz="12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0464" marR="20464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09.2015</a:t>
                      </a:r>
                      <a:endParaRPr lang="ru-RU" sz="12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0464" marR="20464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Ведется разработка первой редакции</a:t>
                      </a:r>
                    </a:p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2000" marR="720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434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0400" y="511200"/>
            <a:ext cx="6985000" cy="415290"/>
          </a:xfrm>
        </p:spPr>
        <p:txBody>
          <a:bodyPr/>
          <a:lstStyle/>
          <a:p>
            <a:r>
              <a:rPr lang="ru-RU" sz="2400" dirty="0" smtClean="0"/>
              <a:t>Приоритетные направления деятельности ТК 52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1A4C5-148F-49DE-B960-D4A5475FE6E5}" type="slidenum">
              <a:rPr lang="en-US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31788" y="1376407"/>
            <a:ext cx="8623300" cy="4204996"/>
          </a:xfrm>
          <a:prstGeom prst="rect">
            <a:avLst/>
          </a:prstGeom>
          <a:ln w="19050">
            <a:solidFill>
              <a:srgbClr val="0066CC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36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0485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2573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33CC"/>
              </a:buClr>
              <a:buFont typeface="Wingdings" pitchFamily="2" charset="2"/>
              <a:buBlip>
                <a:blip r:embed="rId2"/>
              </a:buBlip>
              <a:defRPr sz="16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7145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2"/>
              </a:buBlip>
              <a:defRPr sz="16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1717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2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6289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2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30861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2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5433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2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40005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2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lvl="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3366"/>
                </a:solidFill>
                <a:effectLst/>
              </a:rPr>
              <a:t>Обеспечение </a:t>
            </a:r>
            <a:r>
              <a:rPr lang="ru-RU" sz="1400" dirty="0">
                <a:solidFill>
                  <a:srgbClr val="003366"/>
                </a:solidFill>
                <a:effectLst/>
              </a:rPr>
              <a:t>комплексом межгосударственных стандартов, необходимых для применения и исполнения требований технического регламента Таможенного союза </a:t>
            </a:r>
            <a:r>
              <a:rPr lang="ru-RU" sz="1400" dirty="0" smtClean="0">
                <a:solidFill>
                  <a:srgbClr val="003366"/>
                </a:solidFill>
                <a:effectLst/>
              </a:rPr>
              <a:t>«О безопасности газа горючего природного, подготовленного </a:t>
            </a:r>
            <a:r>
              <a:rPr lang="ru-RU" sz="1400" dirty="0">
                <a:solidFill>
                  <a:srgbClr val="003366"/>
                </a:solidFill>
                <a:effectLst/>
              </a:rPr>
              <a:t>для транспортирования и (или) </a:t>
            </a:r>
            <a:r>
              <a:rPr lang="ru-RU" sz="1400" dirty="0" smtClean="0">
                <a:solidFill>
                  <a:srgbClr val="003366"/>
                </a:solidFill>
                <a:effectLst/>
              </a:rPr>
              <a:t>использования»  и </a:t>
            </a:r>
            <a:r>
              <a:rPr lang="ru-RU" sz="1400" dirty="0">
                <a:solidFill>
                  <a:srgbClr val="003366"/>
                </a:solidFill>
                <a:effectLst/>
              </a:rPr>
              <a:t>осуществления оценки (подтверждения) соответствия продукции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rgbClr val="003366"/>
                </a:solidFill>
                <a:effectLst/>
              </a:rPr>
              <a:t>Обеспечение комплексом межгосударственных стандартов, необходимых для применения и исполнения требований технического регламента Таможенного союза «Требования к сжиженным углеводородным газам для использования их в качестве топлива» и осуществления оценки (подтверждения) соответствия продукции</a:t>
            </a:r>
          </a:p>
          <a:p>
            <a:pPr lvl="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srgbClr val="003366"/>
                </a:solidFill>
                <a:effectLst/>
              </a:rPr>
              <a:t>Формирование национальной нормативной базы в области определения качественных характеристик СПГ при его  производстве, хранении и отгрузке потребителю</a:t>
            </a:r>
          </a:p>
          <a:p>
            <a:pPr lvl="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3366"/>
                </a:solidFill>
                <a:effectLst/>
              </a:rPr>
              <a:t>Гармонизация </a:t>
            </a:r>
            <a:r>
              <a:rPr lang="ru-RU" sz="1400" dirty="0">
                <a:solidFill>
                  <a:srgbClr val="003366"/>
                </a:solidFill>
                <a:effectLst/>
              </a:rPr>
              <a:t>положений национальных стандартов с требованиями  международных нормативных </a:t>
            </a:r>
            <a:r>
              <a:rPr lang="ru-RU" sz="1400" dirty="0" smtClean="0">
                <a:solidFill>
                  <a:srgbClr val="003366"/>
                </a:solidFill>
                <a:effectLst/>
              </a:rPr>
              <a:t>документов</a:t>
            </a:r>
            <a:endParaRPr lang="ru-RU" sz="1400" dirty="0">
              <a:solidFill>
                <a:srgbClr val="003366"/>
              </a:solidFill>
              <a:effectLst/>
            </a:endParaRPr>
          </a:p>
          <a:p>
            <a:pPr lvl="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rgbClr val="003366"/>
                </a:solidFill>
                <a:effectLst/>
              </a:rPr>
              <a:t>Повышение </a:t>
            </a:r>
            <a:r>
              <a:rPr lang="ru-RU" sz="1400" dirty="0">
                <a:solidFill>
                  <a:srgbClr val="003366"/>
                </a:solidFill>
                <a:effectLst/>
              </a:rPr>
              <a:t>точности и достоверности определения компонентного </a:t>
            </a:r>
            <a:r>
              <a:rPr lang="ru-RU" sz="1400" dirty="0" smtClean="0">
                <a:solidFill>
                  <a:srgbClr val="003366"/>
                </a:solidFill>
                <a:effectLst/>
              </a:rPr>
              <a:t>состава </a:t>
            </a:r>
            <a:r>
              <a:rPr lang="ru-RU" sz="1400" dirty="0">
                <a:solidFill>
                  <a:srgbClr val="003366"/>
                </a:solidFill>
                <a:effectLst/>
              </a:rPr>
              <a:t>и физико-химических свойств природного и сжиженных углеводородных </a:t>
            </a:r>
            <a:r>
              <a:rPr lang="ru-RU" sz="1400" dirty="0" smtClean="0">
                <a:solidFill>
                  <a:srgbClr val="003366"/>
                </a:solidFill>
                <a:effectLst/>
              </a:rPr>
              <a:t>газов</a:t>
            </a:r>
            <a:endParaRPr lang="ru-RU" sz="1400" dirty="0">
              <a:solidFill>
                <a:srgbClr val="003366"/>
              </a:solidFill>
              <a:effectLst/>
            </a:endParaRPr>
          </a:p>
        </p:txBody>
      </p:sp>
      <p:sp>
        <p:nvSpPr>
          <p:cNvPr id="8" name="TextBox 7" title="ОКС (MK (ИСО/ИНФКО МКС) 001-96) 001-2000"/>
          <p:cNvSpPr txBox="1"/>
          <p:nvPr/>
        </p:nvSpPr>
        <p:spPr>
          <a:xfrm>
            <a:off x="771524" y="1205462"/>
            <a:ext cx="4467225" cy="338554"/>
          </a:xfrm>
          <a:prstGeom prst="rect">
            <a:avLst/>
          </a:prstGeom>
          <a:solidFill>
            <a:schemeClr val="lt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66CC"/>
                </a:solidFill>
                <a:effectLst/>
              </a:rPr>
              <a:t>Приоритетные направления деятельности</a:t>
            </a:r>
            <a:endParaRPr lang="ru-RU" sz="1600" b="1" dirty="0">
              <a:solidFill>
                <a:srgbClr val="0066CC"/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59428" y="6315075"/>
            <a:ext cx="7184571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ru-RU" sz="1800" dirty="0"/>
              <a:t>Отчет о текущей деятельности </a:t>
            </a:r>
            <a:r>
              <a:rPr lang="ru-RU" sz="1800" dirty="0" smtClean="0"/>
              <a:t>ТК </a:t>
            </a:r>
            <a:r>
              <a:rPr lang="ru-RU" sz="1800" dirty="0"/>
              <a:t>52 «Природный и сжиженный газы»</a:t>
            </a:r>
          </a:p>
        </p:txBody>
      </p:sp>
    </p:spTree>
    <p:extLst>
      <p:ext uri="{BB962C8B-B14F-4D97-AF65-F5344CB8AC3E}">
        <p14:creationId xmlns:p14="http://schemas.microsoft.com/office/powerpoint/2010/main" val="394357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030400" y="511200"/>
            <a:ext cx="7105650" cy="457200"/>
          </a:xfrm>
        </p:spPr>
        <p:txBody>
          <a:bodyPr/>
          <a:lstStyle/>
          <a:p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2400" dirty="0"/>
              <a:t>Предложения ТК 52 в ПРНС на  </a:t>
            </a:r>
            <a:r>
              <a:rPr lang="ru-RU" altLang="ru-RU" sz="2400" dirty="0" smtClean="0"/>
              <a:t>2015 </a:t>
            </a:r>
            <a:r>
              <a:rPr lang="ru-RU" altLang="ru-RU" sz="2400" dirty="0"/>
              <a:t>год</a:t>
            </a:r>
            <a:endParaRPr lang="ru-RU" altLang="ru-RU" sz="2400" dirty="0" smtClean="0"/>
          </a:p>
        </p:txBody>
      </p:sp>
      <p:sp>
        <p:nvSpPr>
          <p:cNvPr id="11267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D5BC5EF9-882C-44DE-A9BD-B3EAE6A747B0}" type="slidenum">
              <a:rPr lang="en-US" altLang="ru-RU" sz="2000" smtClean="0"/>
              <a:pPr eaLnBrk="1" hangingPunct="1"/>
              <a:t>14</a:t>
            </a:fld>
            <a:endParaRPr lang="ru-RU" altLang="ru-RU" sz="2000" dirty="0" smtClean="0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47552" y="6315075"/>
            <a:ext cx="7196447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ru-RU" sz="1800" dirty="0"/>
              <a:t>Отчет о текущей деятельности </a:t>
            </a:r>
            <a:r>
              <a:rPr lang="ru-RU" sz="1800" dirty="0" smtClean="0"/>
              <a:t>ТК </a:t>
            </a:r>
            <a:r>
              <a:rPr lang="ru-RU" sz="1800" dirty="0"/>
              <a:t>52 «Природный и сжиженный газы»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358849"/>
              </p:ext>
            </p:extLst>
          </p:nvPr>
        </p:nvGraphicFramePr>
        <p:xfrm>
          <a:off x="1" y="1092529"/>
          <a:ext cx="9143998" cy="5260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956"/>
                <a:gridCol w="4185590"/>
                <a:gridCol w="2230983"/>
                <a:gridCol w="1289232"/>
                <a:gridCol w="907237"/>
              </a:tblGrid>
              <a:tr h="447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№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Наименование стандарта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/ пересмотр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Сроки разработки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Ответственный</a:t>
                      </a:r>
                      <a:r>
                        <a:rPr lang="ru-RU" sz="1100" baseline="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ПК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</a:tr>
              <a:tr h="45263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ru-RU" sz="110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 горючий природный сжиженный. Общая характеристика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ГОСТ Р 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 основе EN 1160 (</a:t>
                      </a: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EQV</a:t>
                      </a: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2014-2015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ПК 3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951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10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 горючий природный сжиженный. Отбор проб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ГОСТ Р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2014-2015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ПК 3</a:t>
                      </a:r>
                    </a:p>
                  </a:txBody>
                  <a:tcPr marL="68580" marR="68580" marT="0" marB="0" anchor="ctr"/>
                </a:tc>
              </a:tr>
              <a:tr h="67894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10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 горючий природный сжиженный. Отпарной газ для производства сжиженного природного газа. Определение компонентного состава методом газовой хроматографии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ГОСТ Р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2014-2015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ПК 3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263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10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 горючий природный сжиженный. Метод расчета термодинамических свойств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ГОСТ Р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2014-2015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ПК 3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7894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10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 горючий природный. Оценка эффективности потоковых аналитических систем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ГОСТ Р </a:t>
                      </a:r>
                      <a:endParaRPr lang="ru-RU" sz="11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 основе ИСО 10723 (</a:t>
                      </a:r>
                      <a:r>
                        <a:rPr lang="en-US" sz="11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EQV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</a:t>
                      </a:r>
                      <a:endParaRPr lang="ru-RU" sz="11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2014-2015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ПК 1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7894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110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 горючий природный. Определение содержания водяных паров методом Карла 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Фишера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ГОСТ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 на основе ИСО 10101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(части1-3)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EQV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2013- 2014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ПК 1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263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110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 природный топливный компримированный для двигателей внутреннего сгорания. Технические условия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Пересмотр ГОСТ 27577-2000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2014-2015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ПК 1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263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10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Газы горючие природные. Определение общей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серы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Пересмотр ГОСТ 26374-84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2014-2015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ПК 1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7092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</a:t>
                      </a:r>
                      <a:endParaRPr lang="ru-RU" sz="110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Газовый конденсат. Дистилляты. Определение серосодержащих соединений методом газовой хроматографии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 ГОСТ Р 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2014-2015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ПК 2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62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030400" y="511200"/>
            <a:ext cx="7105650" cy="457200"/>
          </a:xfrm>
        </p:spPr>
        <p:txBody>
          <a:bodyPr/>
          <a:lstStyle/>
          <a:p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2400" dirty="0"/>
              <a:t>Предложения ТК 52 в ПРНС на  </a:t>
            </a:r>
            <a:r>
              <a:rPr lang="ru-RU" altLang="ru-RU" sz="2400" dirty="0" smtClean="0"/>
              <a:t>2015 </a:t>
            </a:r>
            <a:r>
              <a:rPr lang="ru-RU" altLang="ru-RU" sz="2400" dirty="0"/>
              <a:t>год</a:t>
            </a:r>
            <a:endParaRPr lang="ru-RU" altLang="ru-RU" sz="2400" dirty="0" smtClean="0"/>
          </a:p>
        </p:txBody>
      </p:sp>
      <p:sp>
        <p:nvSpPr>
          <p:cNvPr id="11267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D5BC5EF9-882C-44DE-A9BD-B3EAE6A747B0}" type="slidenum">
              <a:rPr lang="en-US" altLang="ru-RU" sz="2000" smtClean="0"/>
              <a:pPr eaLnBrk="1" hangingPunct="1"/>
              <a:t>15</a:t>
            </a:fld>
            <a:endParaRPr lang="ru-RU" altLang="ru-RU" sz="2000" dirty="0" smtClean="0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47552" y="6315075"/>
            <a:ext cx="7196447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ru-RU" sz="1800" dirty="0"/>
              <a:t>Отчет о текущей деятельности </a:t>
            </a:r>
            <a:r>
              <a:rPr lang="ru-RU" sz="1800" dirty="0" smtClean="0"/>
              <a:t>ТК </a:t>
            </a:r>
            <a:r>
              <a:rPr lang="ru-RU" sz="1800" dirty="0"/>
              <a:t>52 «Природный и сжиженный газы»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242285"/>
              </p:ext>
            </p:extLst>
          </p:nvPr>
        </p:nvGraphicFramePr>
        <p:xfrm>
          <a:off x="0" y="1093250"/>
          <a:ext cx="9143999" cy="5200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198"/>
                <a:gridCol w="4163847"/>
                <a:gridCol w="2219394"/>
                <a:gridCol w="1282535"/>
                <a:gridCol w="950025"/>
              </a:tblGrid>
              <a:tr h="513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№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Наименование стандарта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/ пересмотр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Сроки разработки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Ответственный</a:t>
                      </a:r>
                      <a:r>
                        <a:rPr lang="ru-RU" sz="1100" baseline="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ПК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</a:tr>
              <a:tr h="44399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</a:t>
                      </a:r>
                      <a:endParaRPr lang="ru-RU" sz="110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 горючий природный. Определение содержания кислорода.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ГОСТ 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2014-2015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ПК 1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4399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</a:t>
                      </a:r>
                      <a:endParaRPr lang="ru-RU" sz="110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 горючий природный. Качество. Термины и определения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ГОСТ 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2015-2016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ПК 1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4399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</a:t>
                      </a:r>
                      <a:endParaRPr lang="ru-RU" sz="110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 горючий природный. Определение энергии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ГОСТ 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2015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ПК 1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3355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</a:t>
                      </a:r>
                      <a:endParaRPr lang="ru-RU" sz="110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 природный. Определение содержания диоксида углерода с помощью индикаторных трубок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ГОСТ Р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 основе ASTM D4984 ( IDT)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2015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ПК 1</a:t>
                      </a:r>
                    </a:p>
                  </a:txBody>
                  <a:tcPr marL="68580" marR="68580" marT="0" marB="0" anchor="ctr"/>
                </a:tc>
              </a:tr>
              <a:tr h="76964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</a:t>
                      </a:r>
                      <a:endParaRPr lang="ru-RU" sz="110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Газы углеводородные и газы углеводородные сжиженные. Определение общего содержания летучей серы методом ультрафиолетовой флуоресценции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ГОСТ Р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на основе ASTM D6667 (IDT)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2015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ПК 2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6964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</a:t>
                      </a:r>
                      <a:endParaRPr lang="ru-RU" sz="110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Газы углеводородные сжиженные и смеси пропана/пропилена. Определение содержания углеводородов методом газовой хроматографии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ГОСТ Р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 основе ASTM D 2163  (IDT)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ПК 2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309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</a:t>
                      </a:r>
                      <a:endParaRPr lang="ru-RU" sz="110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Газы углеводородные сжиженные. Определение аммиака, воды и щелочи</a:t>
                      </a: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ГОСТ Р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 основе DIN 51614 (IDT)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2015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ПК 2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69645"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</a:t>
                      </a:r>
                      <a:endParaRPr lang="ru-RU" sz="1100" b="1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Газы углеводородные сжиженные. Определение испаряемости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ГОСТ Р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 основе </a:t>
                      </a:r>
                      <a:r>
                        <a:rPr lang="en-US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ASTM D1837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(IDT)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2015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ПК 2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31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030400" y="511200"/>
            <a:ext cx="7105650" cy="457200"/>
          </a:xfrm>
        </p:spPr>
        <p:txBody>
          <a:bodyPr/>
          <a:lstStyle/>
          <a:p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2400" dirty="0"/>
              <a:t>Предложения ТК 52 в ПРНС на  </a:t>
            </a:r>
            <a:r>
              <a:rPr lang="ru-RU" altLang="ru-RU" sz="2400" dirty="0" smtClean="0"/>
              <a:t>2015 </a:t>
            </a:r>
            <a:r>
              <a:rPr lang="ru-RU" altLang="ru-RU" sz="2400" dirty="0"/>
              <a:t>год</a:t>
            </a:r>
            <a:endParaRPr lang="ru-RU" altLang="ru-RU" sz="2400" dirty="0" smtClean="0"/>
          </a:p>
        </p:txBody>
      </p:sp>
      <p:sp>
        <p:nvSpPr>
          <p:cNvPr id="11267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D5BC5EF9-882C-44DE-A9BD-B3EAE6A747B0}" type="slidenum">
              <a:rPr lang="en-US" altLang="ru-RU" sz="2000" smtClean="0"/>
              <a:pPr eaLnBrk="1" hangingPunct="1"/>
              <a:t>16</a:t>
            </a:fld>
            <a:endParaRPr lang="ru-RU" altLang="ru-RU" sz="2000" dirty="0" smtClean="0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59428" y="6388925"/>
            <a:ext cx="7184571" cy="469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ru-RU" sz="1800" dirty="0"/>
              <a:t>Отчет о текущей деятельности </a:t>
            </a:r>
            <a:r>
              <a:rPr lang="ru-RU" sz="1800" dirty="0" smtClean="0"/>
              <a:t>ТК </a:t>
            </a:r>
            <a:r>
              <a:rPr lang="ru-RU" sz="1800" dirty="0"/>
              <a:t>52 «Природный и сжиженный газы»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590826"/>
              </p:ext>
            </p:extLst>
          </p:nvPr>
        </p:nvGraphicFramePr>
        <p:xfrm>
          <a:off x="1" y="1080654"/>
          <a:ext cx="9143999" cy="4690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198"/>
                <a:gridCol w="4163847"/>
                <a:gridCol w="2219394"/>
                <a:gridCol w="1282535"/>
                <a:gridCol w="950025"/>
              </a:tblGrid>
              <a:tr h="586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№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Наименование стандарта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/ пересмотр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Сроки разработки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Ответственный</a:t>
                      </a:r>
                      <a:r>
                        <a:rPr lang="ru-RU" sz="1100" baseline="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ПК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</a:tr>
              <a:tr h="879427"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</a:t>
                      </a:r>
                      <a:endParaRPr lang="ru-RU" sz="1100" b="1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Газы углеводородные сжиженные. Определение содержания сероводорода и меркаптановой серы потенциометрическим титрованием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ГОСТ Р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 основе UOP 163 (IDT)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2015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ПК 2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172570">
                <a:tc>
                  <a:txBody>
                    <a:bodyPr/>
                    <a:lstStyle/>
                    <a:p>
                      <a:pPr marL="0" lvl="0" indent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</a:t>
                      </a:r>
                      <a:endParaRPr lang="ru-RU" sz="1100" b="1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Топлива моторные для двигателей с искровым зажиганием. Определение компонентного состава методом газовой хроматографии с использованием высокоэффективной капиллярной колонки длиной 100 м</a:t>
                      </a:r>
                      <a:r>
                        <a:rPr lang="ru-RU" sz="1100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ГОСТ Р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 основе </a:t>
                      </a:r>
                      <a:r>
                        <a:rPr lang="en-US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6729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(IDT)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2015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ПК 2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7942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</a:t>
                      </a:r>
                      <a:endParaRPr lang="ru-RU" sz="1100" b="1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Углеводороды С2 – С5. Определение содержания </a:t>
                      </a:r>
                      <a:r>
                        <a:rPr lang="ru-RU" sz="1100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оксигенатов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методом газовой хроматографии с использованием пламенно-ионизационного детектора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ГОСТ Р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 основе </a:t>
                      </a:r>
                      <a:r>
                        <a:rPr lang="en-US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ASTM D</a:t>
                      </a: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7423</a:t>
                      </a:r>
                      <a:endParaRPr lang="ru-RU" sz="1100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2015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ПК  2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8676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21</a:t>
                      </a:r>
                      <a:r>
                        <a:rPr lang="ru-RU" sz="1100" b="1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Газы углеводородные сжиженные. Метод обнаружения сероводорода и меркаптановой серы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Пересмотр ГОСТ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ГОСТ 22985-90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2015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ПК 2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8628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b="1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22</a:t>
                      </a:r>
                      <a:endParaRPr lang="ru-RU" sz="1100" b="1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Пентаны. Метод определения углеводородного состава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Пересмотр ГОСТ 24676-81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2015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ПК 2</a:t>
                      </a:r>
                      <a:endParaRPr lang="ru-RU" sz="110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3761" y="5853552"/>
            <a:ext cx="8419605" cy="338554"/>
          </a:xfrm>
          <a:prstGeom prst="rect">
            <a:avLst/>
          </a:prstGeom>
          <a:noFill/>
          <a:ln w="25400">
            <a:solidFill>
              <a:srgbClr val="003366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 работ: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ОАО «Газпром», 10 - госбюджет 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92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030400" y="511200"/>
            <a:ext cx="7105650" cy="457200"/>
          </a:xfrm>
        </p:spPr>
        <p:txBody>
          <a:bodyPr/>
          <a:lstStyle/>
          <a:p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2400" dirty="0" smtClean="0"/>
              <a:t>Направления развития базы стандартов ТК 52</a:t>
            </a:r>
          </a:p>
        </p:txBody>
      </p:sp>
      <p:sp>
        <p:nvSpPr>
          <p:cNvPr id="10243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43BC9858-3ABA-4296-96A5-24861F116AA8}" type="slidenum">
              <a:rPr lang="en-US" altLang="ru-RU" sz="2000" smtClean="0">
                <a:solidFill>
                  <a:srgbClr val="FFFFFF"/>
                </a:solidFill>
              </a:rPr>
              <a:pPr eaLnBrk="1" hangingPunct="1"/>
              <a:t>17</a:t>
            </a:fld>
            <a:endParaRPr lang="ru-RU" altLang="ru-RU" sz="2000" smtClean="0">
              <a:solidFill>
                <a:srgbClr val="FFFFFF"/>
              </a:solidFill>
            </a:endParaRPr>
          </a:p>
        </p:txBody>
      </p:sp>
      <p:sp>
        <p:nvSpPr>
          <p:cNvPr id="1024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35678" y="6315075"/>
            <a:ext cx="7208322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ru-RU" altLang="ru-RU" sz="1800" dirty="0">
                <a:solidFill>
                  <a:srgbClr val="FFFFFF"/>
                </a:solidFill>
              </a:rPr>
              <a:t>Отчет о текущей деятельности </a:t>
            </a:r>
            <a:r>
              <a:rPr lang="ru-RU" altLang="ru-RU" sz="1800" dirty="0" smtClean="0">
                <a:solidFill>
                  <a:srgbClr val="FFFFFF"/>
                </a:solidFill>
              </a:rPr>
              <a:t>ТК </a:t>
            </a:r>
            <a:r>
              <a:rPr lang="ru-RU" altLang="ru-RU" sz="1800" dirty="0">
                <a:solidFill>
                  <a:srgbClr val="FFFFFF"/>
                </a:solidFill>
              </a:rPr>
              <a:t>52 «Природный и сжиженный газы»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7715" y="1249883"/>
            <a:ext cx="8672285" cy="525316"/>
          </a:xfrm>
          <a:prstGeom prst="rect">
            <a:avLst/>
          </a:prstGeom>
          <a:solidFill>
            <a:srgbClr val="003366"/>
          </a:solidFill>
          <a:ln w="12700">
            <a:solidFill>
              <a:srgbClr val="003366"/>
            </a:solidFill>
          </a:ln>
        </p:spPr>
        <p:txBody>
          <a:bodyPr wrap="square" rtlCol="0" anchor="ctr">
            <a:noAutofit/>
          </a:bodyPr>
          <a:lstStyle/>
          <a:p>
            <a:pPr algn="just"/>
            <a:r>
              <a:rPr lang="ru-RU" b="1" dirty="0" smtClean="0">
                <a:solidFill>
                  <a:srgbClr val="FFFFFF"/>
                </a:solidFill>
              </a:rPr>
              <a:t>Концепция развития  национальной системы стандартизации Российской Федерации на период до 2020 года: </a:t>
            </a:r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7716" y="1775199"/>
            <a:ext cx="8672284" cy="4376220"/>
          </a:xfrm>
          <a:prstGeom prst="rect">
            <a:avLst/>
          </a:prstGeom>
          <a:noFill/>
          <a:ln w="12700">
            <a:solidFill>
              <a:srgbClr val="003366"/>
            </a:solidFill>
          </a:ln>
        </p:spPr>
        <p:txBody>
          <a:bodyPr wrap="square" rtlCol="0" anchor="ctr"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Необходимо </a:t>
            </a:r>
            <a:r>
              <a:rPr lang="ru-RU" b="1" dirty="0">
                <a:solidFill>
                  <a:srgbClr val="002060"/>
                </a:solidFill>
              </a:rPr>
              <a:t>обеспечить: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ежегодное обновление от 10 процентов до 15 процентов фонда стандартов в секторах экономики с высоким потенциалом развития;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гармонизацию национальных стандартов с международными стандартами;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сокращение сроков разработки и обновления национальных стандартов, в том числе исходя из обязательств, принятых Российской Федерацией при вступлении во Всемирную торговую организацию;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2060"/>
                </a:solidFill>
              </a:rPr>
              <a:t>создание механизма постоянного обновления национальных стандартов на базе передовых международных и региональных стандартов, обеспечение разработки национальных стандартов на базе проектов международных стандартов (до их окончательного принятия) с учетом требований законодательства Российской </a:t>
            </a:r>
            <a:r>
              <a:rPr lang="ru-RU" b="1" dirty="0" smtClean="0">
                <a:solidFill>
                  <a:srgbClr val="002060"/>
                </a:solidFill>
              </a:rPr>
              <a:t>Федерации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39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6930" y="0"/>
            <a:ext cx="7137070" cy="1009650"/>
          </a:xfrm>
        </p:spPr>
        <p:txBody>
          <a:bodyPr/>
          <a:lstStyle/>
          <a:p>
            <a:r>
              <a:rPr lang="ru-RU" sz="2400" dirty="0"/>
              <a:t>Динамика обновления </a:t>
            </a:r>
            <a:r>
              <a:rPr lang="ru-RU" sz="2400" dirty="0" smtClean="0"/>
              <a:t>стандартов  в </a:t>
            </a:r>
            <a:r>
              <a:rPr lang="ru-RU" sz="2400" dirty="0"/>
              <a:t>ТК 52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1A4C5-148F-49DE-B960-D4A5475FE6E5}" type="slidenum">
              <a:rPr lang="en-US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83180" y="6362700"/>
            <a:ext cx="7160820" cy="476250"/>
          </a:xfrm>
        </p:spPr>
        <p:txBody>
          <a:bodyPr/>
          <a:lstStyle/>
          <a:p>
            <a:pPr algn="ctr">
              <a:defRPr/>
            </a:pPr>
            <a:r>
              <a:rPr lang="ru-RU" sz="1800" dirty="0"/>
              <a:t>Отчет о текущей деятельности </a:t>
            </a:r>
            <a:r>
              <a:rPr lang="ru-RU" sz="1800" dirty="0" smtClean="0"/>
              <a:t>ТК </a:t>
            </a:r>
            <a:r>
              <a:rPr lang="ru-RU" sz="1800" dirty="0"/>
              <a:t>52 «Природный и сжиженный газы»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2822705"/>
              </p:ext>
            </p:extLst>
          </p:nvPr>
        </p:nvGraphicFramePr>
        <p:xfrm>
          <a:off x="166256" y="1116281"/>
          <a:ext cx="4429496" cy="3764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6255" y="4880758"/>
            <a:ext cx="8858991" cy="1215717"/>
          </a:xfrm>
          <a:prstGeom prst="rect">
            <a:avLst/>
          </a:prstGeom>
          <a:noFill/>
          <a:ln w="22225" cmpd="sng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3366"/>
                </a:solidFill>
                <a:latin typeface="+mn-lt"/>
              </a:rPr>
              <a:t>Предложение:</a:t>
            </a:r>
          </a:p>
          <a:p>
            <a:r>
              <a:rPr lang="ru-RU" sz="1400" b="1" dirty="0" smtClean="0">
                <a:solidFill>
                  <a:srgbClr val="003366"/>
                </a:solidFill>
                <a:latin typeface="+mn-lt"/>
              </a:rPr>
              <a:t>Провести  мониторинг </a:t>
            </a:r>
            <a:r>
              <a:rPr lang="ru-RU" sz="1400" b="1" dirty="0" smtClean="0">
                <a:solidFill>
                  <a:srgbClr val="003366"/>
                </a:solidFill>
              </a:rPr>
              <a:t>стандартов  </a:t>
            </a:r>
            <a:r>
              <a:rPr lang="ru-RU" sz="1400" b="1" dirty="0">
                <a:solidFill>
                  <a:srgbClr val="003366"/>
                </a:solidFill>
              </a:rPr>
              <a:t>старше 20 лет </a:t>
            </a:r>
            <a:r>
              <a:rPr lang="ru-RU" sz="1400" b="1" dirty="0" smtClean="0">
                <a:solidFill>
                  <a:srgbClr val="003366"/>
                </a:solidFill>
                <a:latin typeface="+mn-lt"/>
              </a:rPr>
              <a:t>и голосование  по ним в ТК  с целью выявления их актуальности. Подготовить </a:t>
            </a:r>
            <a:r>
              <a:rPr lang="ru-RU" sz="1400" b="1" dirty="0">
                <a:solidFill>
                  <a:srgbClr val="003366"/>
                </a:solidFill>
                <a:latin typeface="+mn-lt"/>
              </a:rPr>
              <a:t>предложения по отмене </a:t>
            </a:r>
            <a:r>
              <a:rPr lang="ru-RU" sz="1400" b="1" dirty="0" smtClean="0">
                <a:solidFill>
                  <a:srgbClr val="003366"/>
                </a:solidFill>
                <a:latin typeface="+mn-lt"/>
              </a:rPr>
              <a:t>либо актуализации устаревших </a:t>
            </a:r>
            <a:r>
              <a:rPr lang="ru-RU" sz="1400" b="1" dirty="0">
                <a:solidFill>
                  <a:srgbClr val="003366"/>
                </a:solidFill>
                <a:latin typeface="+mn-lt"/>
              </a:rPr>
              <a:t>национальных и межгосударственных стандартов </a:t>
            </a:r>
            <a:r>
              <a:rPr lang="ru-RU" sz="1400" b="1" dirty="0" smtClean="0">
                <a:solidFill>
                  <a:srgbClr val="003366"/>
                </a:solidFill>
                <a:latin typeface="+mn-lt"/>
              </a:rPr>
              <a:t>и в установленном порядке направить эти </a:t>
            </a:r>
            <a:r>
              <a:rPr lang="ru-RU" sz="1400" b="1" dirty="0">
                <a:solidFill>
                  <a:srgbClr val="003366"/>
                </a:solidFill>
                <a:latin typeface="+mn-lt"/>
              </a:rPr>
              <a:t>предложения в </a:t>
            </a:r>
            <a:r>
              <a:rPr lang="ru-RU" sz="1400" b="1" dirty="0" err="1" smtClean="0">
                <a:solidFill>
                  <a:srgbClr val="003366"/>
                </a:solidFill>
                <a:latin typeface="+mn-lt"/>
              </a:rPr>
              <a:t>Росстандарт</a:t>
            </a:r>
            <a:r>
              <a:rPr lang="ru-RU" sz="1400" b="1" dirty="0" smtClean="0">
                <a:solidFill>
                  <a:srgbClr val="003366"/>
                </a:solidFill>
                <a:latin typeface="+mn-lt"/>
              </a:rPr>
              <a:t>.</a:t>
            </a:r>
            <a:endParaRPr lang="ru-RU" sz="1400" b="1" dirty="0">
              <a:solidFill>
                <a:srgbClr val="003366"/>
              </a:solidFill>
              <a:latin typeface="+mn-lt"/>
            </a:endParaRPr>
          </a:p>
          <a:p>
            <a:endParaRPr lang="ru-RU" b="1" dirty="0">
              <a:solidFill>
                <a:srgbClr val="003366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3639275"/>
              </p:ext>
            </p:extLst>
          </p:nvPr>
        </p:nvGraphicFramePr>
        <p:xfrm>
          <a:off x="4595751" y="1116281"/>
          <a:ext cx="4429496" cy="3764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5254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6930" y="0"/>
            <a:ext cx="7137070" cy="1009650"/>
          </a:xfrm>
        </p:spPr>
        <p:txBody>
          <a:bodyPr/>
          <a:lstStyle/>
          <a:p>
            <a:r>
              <a:rPr lang="ru-RU" sz="2400" dirty="0"/>
              <a:t>Динамика </a:t>
            </a:r>
            <a:r>
              <a:rPr lang="ru-RU" sz="2400" dirty="0" smtClean="0"/>
              <a:t>гармонизации </a:t>
            </a:r>
            <a:r>
              <a:rPr lang="ru-RU" sz="2400" dirty="0"/>
              <a:t>стандартов с международными </a:t>
            </a:r>
            <a:r>
              <a:rPr lang="ru-RU" sz="2400" dirty="0" smtClean="0"/>
              <a:t>стандартами в </a:t>
            </a:r>
            <a:r>
              <a:rPr lang="ru-RU" sz="2400" dirty="0"/>
              <a:t>ТК 52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1A4C5-148F-49DE-B960-D4A5475FE6E5}" type="slidenum">
              <a:rPr lang="en-US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83180" y="6362700"/>
            <a:ext cx="7160820" cy="476250"/>
          </a:xfrm>
        </p:spPr>
        <p:txBody>
          <a:bodyPr/>
          <a:lstStyle/>
          <a:p>
            <a:pPr algn="ctr">
              <a:defRPr/>
            </a:pPr>
            <a:r>
              <a:rPr lang="ru-RU" sz="1800" dirty="0"/>
              <a:t>Отчет о текущей деятельности </a:t>
            </a:r>
            <a:r>
              <a:rPr lang="ru-RU" sz="1800" dirty="0" smtClean="0"/>
              <a:t>ТК </a:t>
            </a:r>
            <a:r>
              <a:rPr lang="ru-RU" sz="1800" dirty="0"/>
              <a:t>52 «Природный и сжиженный газы»</a:t>
            </a: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5684630"/>
              </p:ext>
            </p:extLst>
          </p:nvPr>
        </p:nvGraphicFramePr>
        <p:xfrm>
          <a:off x="1092530" y="1519238"/>
          <a:ext cx="6863937" cy="3819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454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2030730" y="512445"/>
            <a:ext cx="7219950" cy="457200"/>
          </a:xfrm>
        </p:spPr>
        <p:txBody>
          <a:bodyPr/>
          <a:lstStyle/>
          <a:p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2400" dirty="0" smtClean="0"/>
              <a:t>Общие сведения о ТК 52 «Природный и сжиженные газы»   </a:t>
            </a:r>
            <a:endParaRPr lang="ru-RU" altLang="ru-RU" sz="2400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558140" y="1524212"/>
            <a:ext cx="8336478" cy="4259072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400" dirty="0" smtClean="0"/>
              <a:t>	</a:t>
            </a:r>
            <a:endParaRPr lang="ru-RU" altLang="ru-RU" sz="1800" dirty="0" smtClean="0"/>
          </a:p>
          <a:p>
            <a:endParaRPr lang="ru-RU" altLang="ru-RU" sz="2000" dirty="0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37013A2D-2FE3-40A6-A25C-93306F46226A}" type="slidenum">
              <a:rPr lang="en-US" altLang="ru-RU" sz="2000" smtClean="0"/>
              <a:pPr eaLnBrk="1" hangingPunct="1"/>
              <a:t>2</a:t>
            </a:fld>
            <a:endParaRPr lang="ru-RU" altLang="ru-RU" sz="2000" smtClean="0"/>
          </a:p>
        </p:txBody>
      </p:sp>
      <p:sp>
        <p:nvSpPr>
          <p:cNvPr id="1229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90972" y="6315075"/>
            <a:ext cx="7058025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ru-RU" altLang="ru-RU" sz="1800" dirty="0"/>
              <a:t>Отчет о текущей деятельности </a:t>
            </a:r>
            <a:r>
              <a:rPr lang="ru-RU" altLang="ru-RU" sz="1800" dirty="0" smtClean="0"/>
              <a:t>ТК </a:t>
            </a:r>
            <a:r>
              <a:rPr lang="ru-RU" altLang="ru-RU" sz="1800" dirty="0"/>
              <a:t>52 «Природный и сжиженный газы»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23924" y="1450631"/>
            <a:ext cx="76025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003366"/>
                </a:solidFill>
              </a:rPr>
              <a:t>МТК 52 «Природный газ»</a:t>
            </a:r>
            <a:r>
              <a:rPr lang="ru-RU" sz="1400" dirty="0" smtClean="0">
                <a:solidFill>
                  <a:srgbClr val="003366"/>
                </a:solidFill>
              </a:rPr>
              <a:t> образован Решением третьего заседания Межгосударственного совета по стандартизации, метрологии и сертификации (МГС), (17-18 февраля 1993 г. г. Минск, протокол №3-93, п. 2.1) на базе Всесоюзного научно-исследовательского института природных газов  (ВНИИГАЗ), Российская Федерация. </a:t>
            </a:r>
          </a:p>
          <a:p>
            <a:pPr algn="just"/>
            <a:endParaRPr lang="ru-RU" sz="1400" b="1" dirty="0" smtClean="0">
              <a:solidFill>
                <a:srgbClr val="003366"/>
              </a:solidFill>
            </a:endParaRPr>
          </a:p>
          <a:p>
            <a:pPr algn="just"/>
            <a:r>
              <a:rPr lang="ru-RU" sz="1400" b="1" dirty="0" smtClean="0">
                <a:solidFill>
                  <a:srgbClr val="003366"/>
                </a:solidFill>
              </a:rPr>
              <a:t>ТК 52 «Природный газ» </a:t>
            </a:r>
            <a:r>
              <a:rPr lang="ru-RU" sz="1400" dirty="0" smtClean="0">
                <a:solidFill>
                  <a:srgbClr val="003366"/>
                </a:solidFill>
              </a:rPr>
              <a:t>образован 4 марта 1997 года приказом Комитета </a:t>
            </a:r>
            <a:r>
              <a:rPr lang="ru-RU" sz="1400" dirty="0">
                <a:solidFill>
                  <a:srgbClr val="003366"/>
                </a:solidFill>
              </a:rPr>
              <a:t>Р</a:t>
            </a:r>
            <a:r>
              <a:rPr lang="ru-RU" sz="1400" dirty="0" smtClean="0">
                <a:solidFill>
                  <a:srgbClr val="003366"/>
                </a:solidFill>
              </a:rPr>
              <a:t>оссийской Федерации по </a:t>
            </a:r>
            <a:br>
              <a:rPr lang="ru-RU" sz="1400" dirty="0" smtClean="0">
                <a:solidFill>
                  <a:srgbClr val="003366"/>
                </a:solidFill>
              </a:rPr>
            </a:br>
            <a:r>
              <a:rPr lang="ru-RU" sz="1400" dirty="0" smtClean="0">
                <a:solidFill>
                  <a:srgbClr val="003366"/>
                </a:solidFill>
              </a:rPr>
              <a:t>стандартизации №46 «О создании технического комитета по стандартизации «Природный газ» на </a:t>
            </a:r>
            <a:r>
              <a:rPr lang="ru-RU" sz="1400" dirty="0">
                <a:solidFill>
                  <a:srgbClr val="003366"/>
                </a:solidFill>
              </a:rPr>
              <a:t>базе Всесоюзного научно-исследовательского института природных газов </a:t>
            </a:r>
            <a:r>
              <a:rPr lang="ru-RU" sz="1400" dirty="0" smtClean="0">
                <a:solidFill>
                  <a:srgbClr val="003366"/>
                </a:solidFill>
              </a:rPr>
              <a:t>(ВНИИГАЗ).</a:t>
            </a:r>
          </a:p>
          <a:p>
            <a:endParaRPr lang="ru-RU" sz="1400" dirty="0">
              <a:solidFill>
                <a:srgbClr val="003366"/>
              </a:solidFill>
            </a:endParaRPr>
          </a:p>
          <a:p>
            <a:pPr algn="just"/>
            <a:r>
              <a:rPr lang="ru-RU" sz="1400" b="1" dirty="0">
                <a:solidFill>
                  <a:srgbClr val="003366"/>
                </a:solidFill>
              </a:rPr>
              <a:t>ТК  52 «Природный и сжиженные газы</a:t>
            </a:r>
            <a:r>
              <a:rPr lang="ru-RU" sz="1400" b="1" dirty="0" smtClean="0">
                <a:solidFill>
                  <a:srgbClr val="003366"/>
                </a:solidFill>
              </a:rPr>
              <a:t>» </a:t>
            </a:r>
            <a:r>
              <a:rPr lang="ru-RU" sz="1400" dirty="0" smtClean="0">
                <a:solidFill>
                  <a:srgbClr val="003366"/>
                </a:solidFill>
              </a:rPr>
              <a:t>организован</a:t>
            </a:r>
            <a:r>
              <a:rPr lang="ru-RU" sz="1400" b="1" dirty="0" smtClean="0">
                <a:solidFill>
                  <a:srgbClr val="003366"/>
                </a:solidFill>
              </a:rPr>
              <a:t> </a:t>
            </a:r>
            <a:r>
              <a:rPr lang="ru-RU" sz="1400" dirty="0" smtClean="0">
                <a:solidFill>
                  <a:srgbClr val="003366"/>
                </a:solidFill>
              </a:rPr>
              <a:t>присоединением к </a:t>
            </a:r>
            <a:r>
              <a:rPr lang="ru-RU" sz="1400" dirty="0">
                <a:solidFill>
                  <a:srgbClr val="003366"/>
                </a:solidFill>
              </a:rPr>
              <a:t>ТК 52 «Природный газ</a:t>
            </a:r>
            <a:r>
              <a:rPr lang="ru-RU" sz="1400" dirty="0" smtClean="0">
                <a:solidFill>
                  <a:srgbClr val="003366"/>
                </a:solidFill>
              </a:rPr>
              <a:t>» </a:t>
            </a:r>
            <a:br>
              <a:rPr lang="ru-RU" sz="1400" dirty="0" smtClean="0">
                <a:solidFill>
                  <a:srgbClr val="003366"/>
                </a:solidFill>
              </a:rPr>
            </a:br>
            <a:r>
              <a:rPr lang="ru-RU" sz="1400" dirty="0" smtClean="0">
                <a:solidFill>
                  <a:srgbClr val="003366"/>
                </a:solidFill>
              </a:rPr>
              <a:t>ТК </a:t>
            </a:r>
            <a:r>
              <a:rPr lang="ru-RU" sz="1400" dirty="0">
                <a:solidFill>
                  <a:srgbClr val="003366"/>
                </a:solidFill>
              </a:rPr>
              <a:t>139 «Сжиженные углеводородные газы» </a:t>
            </a:r>
            <a:r>
              <a:rPr lang="ru-RU" sz="1400" dirty="0" smtClean="0">
                <a:solidFill>
                  <a:srgbClr val="003366"/>
                </a:solidFill>
              </a:rPr>
              <a:t>(приказ </a:t>
            </a:r>
            <a:r>
              <a:rPr lang="ru-RU" sz="1400" dirty="0">
                <a:solidFill>
                  <a:srgbClr val="003366"/>
                </a:solidFill>
              </a:rPr>
              <a:t>Федерального агентства по техническому регулированию и </a:t>
            </a:r>
            <a:r>
              <a:rPr lang="ru-RU" sz="1400" dirty="0" smtClean="0">
                <a:solidFill>
                  <a:srgbClr val="003366"/>
                </a:solidFill>
              </a:rPr>
              <a:t>метрологии от </a:t>
            </a:r>
            <a:r>
              <a:rPr lang="ru-RU" sz="1400" dirty="0">
                <a:solidFill>
                  <a:srgbClr val="003366"/>
                </a:solidFill>
              </a:rPr>
              <a:t>30 ноября 2009 </a:t>
            </a:r>
            <a:r>
              <a:rPr lang="ru-RU" sz="1400" dirty="0" smtClean="0">
                <a:solidFill>
                  <a:srgbClr val="003366"/>
                </a:solidFill>
              </a:rPr>
              <a:t>года № </a:t>
            </a:r>
            <a:r>
              <a:rPr lang="ru-RU" sz="1400" dirty="0">
                <a:solidFill>
                  <a:srgbClr val="003366"/>
                </a:solidFill>
              </a:rPr>
              <a:t>4347 «О создании Технического комитета по стандартизации «Природный и сжиженный газы</a:t>
            </a:r>
            <a:r>
              <a:rPr lang="ru-RU" sz="1400" dirty="0" smtClean="0">
                <a:solidFill>
                  <a:srgbClr val="003366"/>
                </a:solidFill>
              </a:rPr>
              <a:t>»). </a:t>
            </a:r>
          </a:p>
          <a:p>
            <a:pPr algn="just"/>
            <a:endParaRPr lang="ru-RU" sz="1400" b="1" dirty="0">
              <a:solidFill>
                <a:srgbClr val="003366"/>
              </a:solidFill>
            </a:endParaRPr>
          </a:p>
          <a:p>
            <a:pPr algn="just"/>
            <a:r>
              <a:rPr lang="ru-RU" sz="1400" dirty="0" smtClean="0">
                <a:solidFill>
                  <a:srgbClr val="003366"/>
                </a:solidFill>
              </a:rPr>
              <a:t>Решением 45-го заседания Межгосударственного совета по стандартизации, метрологии и сертификации (МГС), (23 – 26 июня 2014 г. г. Сочи, протокол №45-2014,  п. 22.14) МТК 52 «Природный газ» преобразован в </a:t>
            </a:r>
            <a:r>
              <a:rPr lang="ru-RU" sz="1400" b="1" dirty="0" smtClean="0">
                <a:solidFill>
                  <a:srgbClr val="003366"/>
                </a:solidFill>
              </a:rPr>
              <a:t>МТК 52 «Природный и сжиженные газы» </a:t>
            </a:r>
            <a:r>
              <a:rPr lang="ru-RU" sz="1400" dirty="0" smtClean="0">
                <a:solidFill>
                  <a:srgbClr val="003366"/>
                </a:solidFill>
              </a:rPr>
              <a:t>(с изменением области стандартизации). </a:t>
            </a:r>
          </a:p>
          <a:p>
            <a:pPr algn="just"/>
            <a:endParaRPr lang="ru-RU" sz="1400" b="1" dirty="0" smtClean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6930" y="415636"/>
            <a:ext cx="7137070" cy="594014"/>
          </a:xfrm>
        </p:spPr>
        <p:txBody>
          <a:bodyPr/>
          <a:lstStyle/>
          <a:p>
            <a:r>
              <a:rPr lang="ru-RU" sz="2400" dirty="0"/>
              <a:t>Методы измерения показателей качества природного газа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1A4C5-148F-49DE-B960-D4A5475FE6E5}" type="slidenum">
              <a:rPr lang="en-US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83180" y="6362700"/>
            <a:ext cx="7160820" cy="476250"/>
          </a:xfrm>
        </p:spPr>
        <p:txBody>
          <a:bodyPr/>
          <a:lstStyle/>
          <a:p>
            <a:pPr algn="ctr">
              <a:defRPr/>
            </a:pPr>
            <a:r>
              <a:rPr lang="ru-RU" sz="1800" dirty="0"/>
              <a:t>Отчет о текущей деятельности </a:t>
            </a:r>
            <a:r>
              <a:rPr lang="ru-RU" sz="1800" dirty="0" smtClean="0"/>
              <a:t>ТК </a:t>
            </a:r>
            <a:r>
              <a:rPr lang="ru-RU" sz="1800" dirty="0"/>
              <a:t>52 «Природный и сжиженный газы»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557981"/>
              </p:ext>
            </p:extLst>
          </p:nvPr>
        </p:nvGraphicFramePr>
        <p:xfrm>
          <a:off x="0" y="1039188"/>
          <a:ext cx="9144000" cy="5048140"/>
        </p:xfrm>
        <a:graphic>
          <a:graphicData uri="http://schemas.openxmlformats.org/drawingml/2006/table">
            <a:tbl>
              <a:tblPr firstRow="1" bandRow="1"/>
              <a:tblGrid>
                <a:gridCol w="3048000"/>
                <a:gridCol w="3352800"/>
                <a:gridCol w="2743200"/>
              </a:tblGrid>
              <a:tr h="71836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Показатель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Национальный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(межгосударственный) стандарт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Стандарт ИСО 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9CCFF"/>
                    </a:solidFill>
                  </a:tcPr>
                </a:tc>
              </a:tr>
              <a:tr h="386356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Отбор проб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ГОСТ 31370-2008 (</a:t>
                      </a:r>
                      <a:r>
                        <a:rPr lang="en-US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ISO 10715:1997) 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ИСО 10715:1997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857392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Компонентный состав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ГОСТ 31371-2008</a:t>
                      </a:r>
                    </a:p>
                    <a:p>
                      <a:pPr algn="l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(</a:t>
                      </a:r>
                      <a:r>
                        <a:rPr lang="en-US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ISO 6974:2000)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части 1-6, </a:t>
                      </a:r>
                    </a:p>
                    <a:p>
                      <a:pPr algn="l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ГОСТ 31371.7-2008 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ИСО 6974 (части 1-6)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56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Теплота сгорания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ГОСТ 31369-2008 (ИСО 6976:1995)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ИСО 6976:1995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857392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Серосодержащие соединения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ГОСТ Р 53367-2009 (гармонизирован с</a:t>
                      </a:r>
                      <a:r>
                        <a:rPr lang="ru-RU" sz="1600" b="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основными положениями ИСО 19739:2004)</a:t>
                      </a:r>
                      <a:endParaRPr lang="ru-RU" sz="1600" b="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ИСО 19739:2004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216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Точка росы по воде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ГОСТ Р 53763-2009 (гармонизирован с</a:t>
                      </a:r>
                      <a:r>
                        <a:rPr lang="ru-RU" sz="1600" b="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основными положениями ИСО</a:t>
                      </a:r>
                      <a:r>
                        <a:rPr lang="en-US" sz="1600" b="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18453</a:t>
                      </a:r>
                      <a:r>
                        <a:rPr lang="ru-RU" sz="1600" b="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)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ИСО</a:t>
                      </a:r>
                      <a:r>
                        <a:rPr lang="en-US" sz="1600" b="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18453</a:t>
                      </a:r>
                      <a:r>
                        <a:rPr lang="ru-RU" sz="1600" b="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:2004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86356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Точка росы по углеводородам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ГОСТ Р 53762-2009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отсутствует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56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Плотность 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ГОСТ 31369-2008 (ИСО 6976:1995)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ИСО 6976:1995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86356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Число </a:t>
                      </a:r>
                      <a:r>
                        <a:rPr lang="ru-RU" sz="1600" b="0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Воббе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ГОСТ 31369-2008 (ИСО 6976:1995)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ИСО 6976:1995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302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030400" y="511200"/>
            <a:ext cx="7093890" cy="457200"/>
          </a:xfrm>
        </p:spPr>
        <p:txBody>
          <a:bodyPr/>
          <a:lstStyle/>
          <a:p>
            <a:r>
              <a:rPr lang="ru-RU" sz="2400" dirty="0"/>
              <a:t>МТК 52 Природный и сжиженные газы</a:t>
            </a:r>
            <a:endParaRPr lang="ru-RU" altLang="ru-RU" sz="2400" b="1" dirty="0" smtClean="0"/>
          </a:p>
        </p:txBody>
      </p:sp>
      <p:sp>
        <p:nvSpPr>
          <p:cNvPr id="11267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D5BC5EF9-882C-44DE-A9BD-B3EAE6A747B0}" type="slidenum">
              <a:rPr lang="en-US" altLang="ru-RU" sz="2000" smtClean="0"/>
              <a:pPr eaLnBrk="1" hangingPunct="1"/>
              <a:t>21</a:t>
            </a:fld>
            <a:endParaRPr lang="ru-RU" altLang="ru-RU" sz="2000" smtClean="0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085975" y="6315075"/>
            <a:ext cx="6827838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ru-RU" sz="1800" dirty="0"/>
              <a:t>Отчет о текущей деятельности </a:t>
            </a:r>
            <a:r>
              <a:rPr lang="ru-RU" sz="1800" dirty="0" smtClean="0"/>
              <a:t>ТК </a:t>
            </a:r>
            <a:r>
              <a:rPr lang="ru-RU" sz="1800" dirty="0"/>
              <a:t>52 «Природный и сжиженный газы»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635" y="2480496"/>
            <a:ext cx="3495716" cy="369332"/>
          </a:xfrm>
          <a:prstGeom prst="rect">
            <a:avLst/>
          </a:prstGeom>
          <a:solidFill>
            <a:srgbClr val="003366"/>
          </a:solidFill>
          <a:ln w="19050" cmpd="sng">
            <a:solidFill>
              <a:srgbClr val="0033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МТК 52 «Природный газ» </a:t>
            </a:r>
            <a:endParaRPr lang="ru-RU" sz="1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0635" y="2834439"/>
            <a:ext cx="3495716" cy="1169551"/>
          </a:xfrm>
          <a:prstGeom prst="rect">
            <a:avLst/>
          </a:prstGeom>
          <a:solidFill>
            <a:srgbClr val="99CCFF"/>
          </a:solidFill>
          <a:ln w="19050" cmpd="sng">
            <a:solidFill>
              <a:srgbClr val="0033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366"/>
                </a:solidFill>
              </a:rPr>
              <a:t>Область действия: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МКС 001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75.060 </a:t>
            </a:r>
            <a:r>
              <a:rPr lang="ru-RU" sz="1400" b="1" dirty="0">
                <a:solidFill>
                  <a:schemeClr val="tx1"/>
                </a:solidFill>
              </a:rPr>
              <a:t>Природный </a:t>
            </a:r>
            <a:r>
              <a:rPr lang="ru-RU" sz="1400" b="1" dirty="0" smtClean="0">
                <a:solidFill>
                  <a:schemeClr val="tx1"/>
                </a:solidFill>
              </a:rPr>
              <a:t>газ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ОКП 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02 7100 Газ горючий природный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25200" y="2480496"/>
            <a:ext cx="4233792" cy="369332"/>
          </a:xfrm>
          <a:prstGeom prst="rect">
            <a:avLst/>
          </a:prstGeom>
          <a:solidFill>
            <a:srgbClr val="003366"/>
          </a:solidFill>
          <a:ln w="19050" cmpd="sng">
            <a:solidFill>
              <a:srgbClr val="0033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МТК 52 «Природный и сжиженные газы»</a:t>
            </a:r>
            <a:endParaRPr lang="ru-RU" sz="18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625200" y="2834439"/>
            <a:ext cx="4233792" cy="1815882"/>
          </a:xfrm>
          <a:prstGeom prst="rect">
            <a:avLst/>
          </a:prstGeom>
          <a:solidFill>
            <a:srgbClr val="99CCFF"/>
          </a:solidFill>
          <a:ln w="19050" cmpd="sng">
            <a:solidFill>
              <a:srgbClr val="0033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3366"/>
                </a:solidFill>
              </a:rPr>
              <a:t>Область действия: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МКС 001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75.060 </a:t>
            </a:r>
            <a:r>
              <a:rPr lang="ru-RU" sz="1400" b="1" dirty="0">
                <a:solidFill>
                  <a:schemeClr val="tx1"/>
                </a:solidFill>
              </a:rPr>
              <a:t>Природный </a:t>
            </a:r>
            <a:r>
              <a:rPr lang="ru-RU" sz="1400" b="1" dirty="0" smtClean="0">
                <a:solidFill>
                  <a:schemeClr val="tx1"/>
                </a:solidFill>
              </a:rPr>
              <a:t>газ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75.160.30 </a:t>
            </a:r>
            <a:r>
              <a:rPr lang="ru-RU" sz="1400" b="1" dirty="0">
                <a:solidFill>
                  <a:schemeClr val="tx1"/>
                </a:solidFill>
              </a:rPr>
              <a:t>Газообразное топливо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ОКП 005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</a:rPr>
              <a:t>02 7000 Газ горючий природный и искусственный, конденсат газовый, гелий, газ нефтепереработки и пиролиза, продукты газоперерабатывающих заводов       </a:t>
            </a:r>
            <a:endParaRPr lang="ru-RU" sz="1400" b="1" dirty="0" smtClean="0">
              <a:solidFill>
                <a:schemeClr val="tx1"/>
              </a:solidFill>
            </a:endParaRPr>
          </a:p>
        </p:txBody>
      </p:sp>
      <p:sp>
        <p:nvSpPr>
          <p:cNvPr id="26" name="Rectangle 3"/>
          <p:cNvSpPr txBox="1">
            <a:spLocks noChangeAspect="1" noChangeArrowheads="1"/>
          </p:cNvSpPr>
          <p:nvPr/>
        </p:nvSpPr>
        <p:spPr>
          <a:xfrm>
            <a:off x="320634" y="1130606"/>
            <a:ext cx="8538357" cy="1137657"/>
          </a:xfrm>
          <a:prstGeom prst="rect">
            <a:avLst/>
          </a:prstGeom>
          <a:ln w="19050">
            <a:solidFill>
              <a:srgbClr val="00336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108000" bIns="108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0485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2573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33CC"/>
              </a:buClr>
              <a:buFont typeface="Wingdings" pitchFamily="2" charset="2"/>
              <a:buBlip>
                <a:blip r:embed="rId3"/>
              </a:buBlip>
              <a:defRPr sz="16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7145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6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1717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6289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30861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5433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40005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ru-RU" sz="1200" dirty="0">
                <a:solidFill>
                  <a:srgbClr val="003366"/>
                </a:solidFill>
                <a:effectLst/>
              </a:rPr>
              <a:t>МТК 52 «Природный газ» </a:t>
            </a:r>
            <a:r>
              <a:rPr lang="ru-RU" sz="1200" b="0" dirty="0">
                <a:solidFill>
                  <a:srgbClr val="003366"/>
                </a:solidFill>
                <a:effectLst/>
              </a:rPr>
              <a:t>образован Решением третьего заседания Межгосударственного совета по стандартизации, метрологии и сертификации (МГС), (17-18 февраля 1993 г. г. Минск, протокол №3-93, п. 2.1) на базе Всесоюзного научно-исследовательского института природных газов ВНИИГАЗ (Российская Федерация). </a:t>
            </a:r>
          </a:p>
          <a:p>
            <a:pPr marL="0" indent="0"/>
            <a:r>
              <a:rPr lang="ru-RU" sz="1200" b="0" dirty="0" smtClean="0">
                <a:solidFill>
                  <a:srgbClr val="003366"/>
                </a:solidFill>
                <a:effectLst/>
              </a:rPr>
              <a:t>Решением </a:t>
            </a:r>
            <a:r>
              <a:rPr lang="ru-RU" sz="1200" b="0" dirty="0">
                <a:solidFill>
                  <a:srgbClr val="003366"/>
                </a:solidFill>
                <a:effectLst/>
              </a:rPr>
              <a:t>45-го заседания </a:t>
            </a:r>
            <a:r>
              <a:rPr lang="ru-RU" sz="1200" b="0" dirty="0" smtClean="0">
                <a:solidFill>
                  <a:srgbClr val="003366"/>
                </a:solidFill>
                <a:effectLst/>
              </a:rPr>
              <a:t>МГС (</a:t>
            </a:r>
            <a:r>
              <a:rPr lang="ru-RU" sz="1200" b="0" dirty="0">
                <a:solidFill>
                  <a:srgbClr val="003366"/>
                </a:solidFill>
                <a:effectLst/>
              </a:rPr>
              <a:t>23 – 26 июня 2014 г. г. Сочи, протокол №45-2014,  п. 22.14) МТК 52 «Природный газ» преобразован</a:t>
            </a:r>
            <a:r>
              <a:rPr lang="ru-RU" sz="1200" dirty="0">
                <a:solidFill>
                  <a:srgbClr val="003366"/>
                </a:solidFill>
                <a:effectLst/>
              </a:rPr>
              <a:t> </a:t>
            </a:r>
            <a:r>
              <a:rPr lang="ru-RU" sz="1200" b="0" dirty="0" smtClean="0">
                <a:solidFill>
                  <a:srgbClr val="003366"/>
                </a:solidFill>
                <a:effectLst/>
              </a:rPr>
              <a:t>в</a:t>
            </a:r>
            <a:r>
              <a:rPr lang="ru-RU" sz="1200" dirty="0" smtClean="0">
                <a:solidFill>
                  <a:srgbClr val="003366"/>
                </a:solidFill>
                <a:effectLst/>
              </a:rPr>
              <a:t> </a:t>
            </a:r>
            <a:br>
              <a:rPr lang="ru-RU" sz="1200" dirty="0" smtClean="0">
                <a:solidFill>
                  <a:srgbClr val="003366"/>
                </a:solidFill>
                <a:effectLst/>
              </a:rPr>
            </a:br>
            <a:r>
              <a:rPr lang="ru-RU" sz="1200" dirty="0" smtClean="0">
                <a:solidFill>
                  <a:srgbClr val="003366"/>
                </a:solidFill>
                <a:effectLst/>
              </a:rPr>
              <a:t>МТК </a:t>
            </a:r>
            <a:r>
              <a:rPr lang="ru-RU" sz="1200" dirty="0">
                <a:solidFill>
                  <a:srgbClr val="003366"/>
                </a:solidFill>
                <a:effectLst/>
              </a:rPr>
              <a:t>52 «Природный и сжиженные газы» </a:t>
            </a:r>
            <a:r>
              <a:rPr lang="ru-RU" sz="1200" b="0" dirty="0">
                <a:solidFill>
                  <a:srgbClr val="003366"/>
                </a:solidFill>
                <a:effectLst/>
              </a:rPr>
              <a:t>(с изменением области стандартизации). </a:t>
            </a:r>
          </a:p>
        </p:txBody>
      </p:sp>
      <p:sp>
        <p:nvSpPr>
          <p:cNvPr id="24" name="Стрелка вправо 23"/>
          <p:cNvSpPr/>
          <p:nvPr/>
        </p:nvSpPr>
        <p:spPr bwMode="auto">
          <a:xfrm>
            <a:off x="3816351" y="2565134"/>
            <a:ext cx="808849" cy="184666"/>
          </a:xfrm>
          <a:prstGeom prst="rightArrow">
            <a:avLst/>
          </a:prstGeom>
          <a:solidFill>
            <a:srgbClr val="003366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5" name="Штриховая стрелка вправо 24"/>
          <p:cNvSpPr/>
          <p:nvPr/>
        </p:nvSpPr>
        <p:spPr bwMode="auto">
          <a:xfrm>
            <a:off x="4220775" y="1457119"/>
            <a:ext cx="978408" cy="484632"/>
          </a:xfrm>
          <a:prstGeom prst="striped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7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sp>
        <p:nvSpPr>
          <p:cNvPr id="27" name="Штриховая стрелка вправо 26"/>
          <p:cNvSpPr/>
          <p:nvPr/>
        </p:nvSpPr>
        <p:spPr bwMode="auto">
          <a:xfrm>
            <a:off x="4220775" y="1457119"/>
            <a:ext cx="978408" cy="484632"/>
          </a:xfrm>
          <a:prstGeom prst="stripedRightArrow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7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sp>
        <p:nvSpPr>
          <p:cNvPr id="13" name="Rectangle 3"/>
          <p:cNvSpPr txBox="1">
            <a:spLocks noChangeAspect="1" noChangeArrowheads="1"/>
          </p:cNvSpPr>
          <p:nvPr/>
        </p:nvSpPr>
        <p:spPr>
          <a:xfrm>
            <a:off x="320633" y="4904979"/>
            <a:ext cx="8538357" cy="1305815"/>
          </a:xfrm>
          <a:prstGeom prst="rect">
            <a:avLst/>
          </a:prstGeom>
          <a:ln w="19050">
            <a:solidFill>
              <a:srgbClr val="003366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252000" bIns="108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0485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2573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33CC"/>
              </a:buClr>
              <a:buFont typeface="Wingdings" pitchFamily="2" charset="2"/>
              <a:buBlip>
                <a:blip r:embed="rId3"/>
              </a:buBlip>
              <a:defRPr sz="16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7145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6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1717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6289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30861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5433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40005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ru-RU" sz="1600" dirty="0" smtClean="0">
                <a:solidFill>
                  <a:srgbClr val="003366"/>
                </a:solidFill>
                <a:effectLst/>
              </a:rPr>
              <a:t>ПК </a:t>
            </a:r>
            <a:r>
              <a:rPr lang="ru-RU" sz="1600" dirty="0">
                <a:solidFill>
                  <a:srgbClr val="003366"/>
                </a:solidFill>
                <a:effectLst/>
              </a:rPr>
              <a:t>1 «Природный газ»</a:t>
            </a:r>
          </a:p>
          <a:p>
            <a:pPr marL="0" indent="0"/>
            <a:r>
              <a:rPr lang="ru-RU" sz="1600" dirty="0">
                <a:solidFill>
                  <a:srgbClr val="003366"/>
                </a:solidFill>
                <a:effectLst/>
              </a:rPr>
              <a:t>ПК 2 «Сжиженные углеводородные газы</a:t>
            </a:r>
            <a:r>
              <a:rPr lang="ru-RU" sz="1600" dirty="0" smtClean="0">
                <a:solidFill>
                  <a:srgbClr val="003366"/>
                </a:solidFill>
                <a:effectLst/>
              </a:rPr>
              <a:t>»</a:t>
            </a:r>
            <a:endParaRPr lang="ru-RU" sz="1600" dirty="0">
              <a:solidFill>
                <a:srgbClr val="003366"/>
              </a:solidFill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0021" y="4728008"/>
            <a:ext cx="3056330" cy="3385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ru-RU" sz="1600" b="1" dirty="0" smtClean="0">
                <a:solidFill>
                  <a:srgbClr val="336699"/>
                </a:solidFill>
              </a:rPr>
              <a:t>Наше предложение</a:t>
            </a:r>
            <a:r>
              <a:rPr lang="ru-RU" sz="1600" b="1" dirty="0">
                <a:solidFill>
                  <a:srgbClr val="336699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962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030400" y="511200"/>
            <a:ext cx="7093890" cy="457200"/>
          </a:xfrm>
        </p:spPr>
        <p:txBody>
          <a:bodyPr/>
          <a:lstStyle/>
          <a:p>
            <a:r>
              <a:rPr lang="ru-RU" sz="2400" dirty="0" smtClean="0"/>
              <a:t>Состав МТК 52 «Природный и сжиженные газы»</a:t>
            </a:r>
            <a:endParaRPr lang="ru-RU" altLang="ru-RU" sz="2400" dirty="0" smtClean="0"/>
          </a:p>
        </p:txBody>
      </p:sp>
      <p:sp>
        <p:nvSpPr>
          <p:cNvPr id="11267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D5BC5EF9-882C-44DE-A9BD-B3EAE6A747B0}" type="slidenum">
              <a:rPr lang="en-US" altLang="ru-RU" sz="2000" smtClean="0"/>
              <a:pPr eaLnBrk="1" hangingPunct="1"/>
              <a:t>22</a:t>
            </a:fld>
            <a:endParaRPr lang="ru-RU" altLang="ru-RU" sz="2000" smtClean="0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085975" y="6315075"/>
            <a:ext cx="6827838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ru-RU" sz="1800" dirty="0"/>
              <a:t>Отчет о текущей деятельности ТК 52 «Природный и сжиженный газы»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661730"/>
              </p:ext>
            </p:extLst>
          </p:nvPr>
        </p:nvGraphicFramePr>
        <p:xfrm>
          <a:off x="1" y="1092529"/>
          <a:ext cx="9143999" cy="5232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4981"/>
                <a:gridCol w="3615161"/>
                <a:gridCol w="3963857"/>
              </a:tblGrid>
              <a:tr h="377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Государство</a:t>
                      </a:r>
                      <a:endParaRPr lang="ru-RU" sz="1400" b="1" i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Полномочный представитель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</a:tr>
              <a:tr h="332918">
                <a:tc gridSpan="2"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Государства - </a:t>
                      </a:r>
                      <a:r>
                        <a:rPr lang="ru-RU" sz="1400" b="1" i="0" kern="1200" baseline="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члены МТК 52</a:t>
                      </a:r>
                      <a:endParaRPr lang="ru-RU" sz="1400" b="1" i="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i="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5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Республика Армения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Министерство экономики Республики Армения</a:t>
                      </a:r>
                      <a:endParaRPr lang="ru-RU" sz="1200" b="1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Григорян </a:t>
                      </a: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Геворг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Хачатурович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endParaRPr lang="ru-RU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Главный специалист ЗАО "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Армросгазпром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"</a:t>
                      </a:r>
                      <a:endParaRPr lang="ru-RU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92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Республика Беларусь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Госстандарт Республики Беларусь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ОАО «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Белтрансгаз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»</a:t>
                      </a:r>
                      <a:endParaRPr lang="ru-RU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110E52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Генис</a:t>
                      </a:r>
                      <a:r>
                        <a:rPr lang="ru-RU" sz="1200" b="1" dirty="0" smtClean="0">
                          <a:solidFill>
                            <a:srgbClr val="110E52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Андрей Станиславович</a:t>
                      </a:r>
                      <a:endParaRPr lang="ru-RU" sz="1200" dirty="0" smtClean="0">
                        <a:solidFill>
                          <a:srgbClr val="110E52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10E52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Начальник центральной химико-аналитической лаборатории-главный химик ОАО «</a:t>
                      </a:r>
                      <a:r>
                        <a:rPr lang="ru-RU" sz="1200" dirty="0" err="1" smtClean="0">
                          <a:solidFill>
                            <a:srgbClr val="110E52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Белтрансгаз</a:t>
                      </a:r>
                      <a:r>
                        <a:rPr lang="ru-RU" sz="1200" dirty="0" smtClean="0">
                          <a:solidFill>
                            <a:srgbClr val="110E52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»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err="1" smtClean="0">
                          <a:solidFill>
                            <a:srgbClr val="110E52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Жмуровская</a:t>
                      </a:r>
                      <a:r>
                        <a:rPr lang="ru-RU" sz="1200" b="1" kern="1200" dirty="0" smtClean="0">
                          <a:solidFill>
                            <a:srgbClr val="110E52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Елена Константиновна,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110E52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инженер отдела стандартизации </a:t>
                      </a:r>
                      <a:r>
                        <a:rPr lang="ru-RU" sz="1200" dirty="0" smtClean="0">
                          <a:solidFill>
                            <a:srgbClr val="110E52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ОАО «</a:t>
                      </a:r>
                      <a:r>
                        <a:rPr lang="ru-RU" sz="1200" dirty="0" err="1" smtClean="0">
                          <a:solidFill>
                            <a:srgbClr val="110E52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Белтрансгаз</a:t>
                      </a:r>
                      <a:r>
                        <a:rPr lang="ru-RU" sz="1200" dirty="0" smtClean="0">
                          <a:solidFill>
                            <a:srgbClr val="110E52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92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Республика Казахстан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Госстандарт Республики Казахстан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ТК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58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«Нефть, газ, продукты их переработки, материалы, оборудование и сооружения для нефтяной, нефтехимической, газовой промышленности»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7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Республика Узбекистан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Агентство «УЗСТАНДАРТ»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ОАО «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УзЛИТИнефтгаз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» 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Борн Раиса Ивановна</a:t>
                      </a:r>
                      <a:endParaRPr lang="ru-RU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Заведующая Базовым отделом ОАО «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УзЛИТИнефтгаз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»</a:t>
                      </a:r>
                      <a:endParaRPr lang="ru-RU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70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Российская Федерация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Росстандарт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ТК 52 «Природный и сжиженные газы» </a:t>
                      </a:r>
                      <a:endParaRPr lang="ru-RU" sz="1200" b="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ООО 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«Газпром ВНИИГАЗ»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72000" marB="7200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№</a:t>
                      </a:r>
                      <a:endParaRPr lang="ru-RU" sz="1200" b="1" i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92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Украина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Министерства экономического развития и торговли Украины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ТК 133 «Природный газ»</a:t>
                      </a:r>
                      <a:endParaRPr lang="ru-RU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ТК 122 «Анализ газов, жидких и твердых веществ»</a:t>
                      </a:r>
                      <a:endParaRPr lang="ru-RU" sz="1200" b="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Наконечный Ярослав Борисович</a:t>
                      </a:r>
                      <a:endParaRPr lang="ru-RU" sz="120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Зав. отделом термогазодинамических исследований, метрологии и стандартизации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УкрНИИгаза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ответственный секретарь ТК 133 «Природный газ»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030400" y="511200"/>
            <a:ext cx="7093890" cy="457200"/>
          </a:xfrm>
        </p:spPr>
        <p:txBody>
          <a:bodyPr/>
          <a:lstStyle/>
          <a:p>
            <a:r>
              <a:rPr lang="ru-RU" sz="2400" dirty="0" smtClean="0"/>
              <a:t>Состав МТК </a:t>
            </a:r>
            <a:r>
              <a:rPr lang="ru-RU" sz="2400" dirty="0"/>
              <a:t>52 </a:t>
            </a:r>
            <a:r>
              <a:rPr lang="ru-RU" sz="2400" dirty="0" smtClean="0"/>
              <a:t>«Природный </a:t>
            </a:r>
            <a:r>
              <a:rPr lang="ru-RU" sz="2400" dirty="0"/>
              <a:t>и сжиженные </a:t>
            </a:r>
            <a:r>
              <a:rPr lang="ru-RU" sz="2400" dirty="0" smtClean="0"/>
              <a:t>газы»</a:t>
            </a:r>
            <a:endParaRPr lang="ru-RU" altLang="ru-RU" sz="2400" dirty="0" smtClean="0"/>
          </a:p>
        </p:txBody>
      </p:sp>
      <p:sp>
        <p:nvSpPr>
          <p:cNvPr id="11267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D5BC5EF9-882C-44DE-A9BD-B3EAE6A747B0}" type="slidenum">
              <a:rPr lang="en-US" altLang="ru-RU" sz="2000" smtClean="0"/>
              <a:pPr eaLnBrk="1" hangingPunct="1"/>
              <a:t>23</a:t>
            </a:fld>
            <a:endParaRPr lang="ru-RU" altLang="ru-RU" sz="2000" smtClean="0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085975" y="6315075"/>
            <a:ext cx="6827838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ru-RU" sz="1800" dirty="0"/>
              <a:t>Отчет о текущей деятельности ТК 52 «Природный и сжиженный газы»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276252"/>
              </p:ext>
            </p:extLst>
          </p:nvPr>
        </p:nvGraphicFramePr>
        <p:xfrm>
          <a:off x="0" y="1092530"/>
          <a:ext cx="9144000" cy="5122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287"/>
                <a:gridCol w="3533229"/>
                <a:gridCol w="3954484"/>
              </a:tblGrid>
              <a:tr h="4662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Государство</a:t>
                      </a:r>
                      <a:endParaRPr lang="ru-RU" sz="1400" b="1" i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Полномочный представитель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</a:tr>
              <a:tr h="376888">
                <a:tc gridSpan="3"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ru-RU" sz="1400" b="1" i="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Государства – наблюдатели в МТК 52</a:t>
                      </a:r>
                      <a:endParaRPr lang="ru-RU" sz="1400" b="1" i="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940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Республика Азербайджан</a:t>
                      </a:r>
                      <a:endParaRPr lang="ru-RU" sz="1200" b="1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Государственный комитет стандартизации,</a:t>
                      </a:r>
                      <a:r>
                        <a:rPr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метрологии и патентов </a:t>
                      </a:r>
                      <a:br>
                        <a:rPr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Республики Азербайджан</a:t>
                      </a:r>
                      <a:endParaRPr lang="ru-RU" sz="1200" b="1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Тагиев </a:t>
                      </a:r>
                      <a:r>
                        <a:rPr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Намик</a:t>
                      </a:r>
                      <a:endParaRPr lang="ru-RU" sz="1200" b="1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Заведующий отделом технического регулирования и стандартизации Государственного комитета по стандартизации, метрологии и патентам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691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Республика Кыргызстан</a:t>
                      </a:r>
                      <a:endParaRPr lang="ru-RU" sz="1200" b="1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Министерство экономики и антимонопольной политики Кыргызской Республики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Центр </a:t>
                      </a:r>
                      <a:r>
                        <a:rPr lang="ru-RU" sz="1200" b="0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по стандартизации и метрологии при Министерстве экономики и антимонопольной политики Кыргызской Республики (далее ЦСМ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</a:t>
                      </a:r>
                      <a:endParaRPr lang="ru-RU" sz="1200" b="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18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Республика Туркменистан</a:t>
                      </a:r>
                      <a:endParaRPr lang="ru-RU" sz="1200" b="1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Главная государственная служба Туркменистана "ТУРКМЕНСТАНДАРТЛАРЫ"</a:t>
                      </a:r>
                      <a:endParaRPr lang="ru-RU" sz="1200" b="1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Агаев</a:t>
                      </a: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Аширмухаммет</a:t>
                      </a: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Айлыевич</a:t>
                      </a:r>
                      <a:endParaRPr lang="ru-RU" sz="1200" b="1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1" kern="12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Заместитель начальника отдела Государственной службы стандартизации и сертификации «</a:t>
                      </a:r>
                      <a:r>
                        <a:rPr lang="ru-RU" sz="1200" b="0" kern="1200" dirty="0" err="1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Туркменстандартлары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»</a:t>
                      </a:r>
                      <a:endParaRPr lang="ru-RU" sz="1200" b="0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1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030400" y="511200"/>
            <a:ext cx="7093890" cy="457200"/>
          </a:xfrm>
        </p:spPr>
        <p:txBody>
          <a:bodyPr/>
          <a:lstStyle/>
          <a:p>
            <a:r>
              <a:rPr lang="ru-RU" sz="2400" dirty="0" smtClean="0"/>
              <a:t>Состав МТК 52 «Природный и сжиженные газы»</a:t>
            </a:r>
            <a:endParaRPr lang="ru-RU" altLang="ru-RU" sz="2400" dirty="0" smtClean="0"/>
          </a:p>
        </p:txBody>
      </p:sp>
      <p:sp>
        <p:nvSpPr>
          <p:cNvPr id="11267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D5BC5EF9-882C-44DE-A9BD-B3EAE6A747B0}" type="slidenum">
              <a:rPr lang="en-US" altLang="ru-RU" sz="2000" smtClean="0"/>
              <a:pPr eaLnBrk="1" hangingPunct="1"/>
              <a:t>24</a:t>
            </a:fld>
            <a:endParaRPr lang="ru-RU" altLang="ru-RU" sz="2000" smtClean="0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085975" y="6315075"/>
            <a:ext cx="6827838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>
              <a:defRPr/>
            </a:pPr>
            <a:r>
              <a:rPr lang="ru-RU" sz="1800" dirty="0"/>
              <a:t>Отчет о текущей деятельности ТК 52 «Природный и сжиженный газы»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4384" y="1270660"/>
            <a:ext cx="8490857" cy="1754326"/>
          </a:xfrm>
          <a:prstGeom prst="rect">
            <a:avLst/>
          </a:prstGeom>
          <a:noFill/>
          <a:ln w="12700">
            <a:solidFill>
              <a:srgbClr val="003366"/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rgbClr val="003366"/>
                </a:solidFill>
              </a:rPr>
              <a:t>В состав МТК 52 входит 9 стран СНГ: </a:t>
            </a:r>
          </a:p>
          <a:p>
            <a:r>
              <a:rPr lang="ru-RU" sz="1800" b="1" dirty="0">
                <a:solidFill>
                  <a:srgbClr val="003366"/>
                </a:solidFill>
              </a:rPr>
              <a:t>6 – в статусе «активный участник»;  3 – в статусе «наблюдатель»</a:t>
            </a:r>
          </a:p>
          <a:p>
            <a:endParaRPr lang="ru-RU" sz="1800" b="1" dirty="0">
              <a:solidFill>
                <a:srgbClr val="003366"/>
              </a:solidFill>
            </a:endParaRPr>
          </a:p>
          <a:p>
            <a:r>
              <a:rPr lang="ru-RU" sz="1800" b="1" dirty="0">
                <a:solidFill>
                  <a:srgbClr val="003366"/>
                </a:solidFill>
              </a:rPr>
              <a:t>В 2014 году из состава МТК 52 вышла Республика Молдова с формулировкой:</a:t>
            </a:r>
          </a:p>
          <a:p>
            <a:r>
              <a:rPr lang="ru-RU" sz="1800" b="1" i="1" dirty="0">
                <a:solidFill>
                  <a:srgbClr val="003366"/>
                </a:solidFill>
              </a:rPr>
              <a:t>«в связи с отсутствием заинтересованности в участии в его работе». </a:t>
            </a:r>
          </a:p>
          <a:p>
            <a:endParaRPr lang="ru-RU" sz="1800" b="1" dirty="0">
              <a:solidFill>
                <a:srgbClr val="0033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4384" y="3580775"/>
            <a:ext cx="8490857" cy="1184940"/>
          </a:xfrm>
          <a:prstGeom prst="rect">
            <a:avLst/>
          </a:prstGeom>
          <a:noFill/>
          <a:ln>
            <a:solidFill>
              <a:srgbClr val="003366"/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rgbClr val="003366"/>
                </a:solidFill>
              </a:rPr>
              <a:t>За период 2000-2014 годы  в рамках МТК 52/ТК52 российской стороной разработано 24 межгосударственных стандарта в области природного газа и 11 в области СУГ. </a:t>
            </a:r>
          </a:p>
          <a:p>
            <a:r>
              <a:rPr lang="ru-RU" sz="1800" b="1" dirty="0" smtClean="0">
                <a:solidFill>
                  <a:srgbClr val="003366"/>
                </a:solidFill>
              </a:rPr>
              <a:t>Источник финансирования 25 стандартов – ОАО «Газпром», 10 - госбюджет РФ. </a:t>
            </a:r>
          </a:p>
          <a:p>
            <a:endParaRPr lang="ru-RU" b="1" i="1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789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6930" y="0"/>
            <a:ext cx="7137070" cy="1009650"/>
          </a:xfrm>
        </p:spPr>
        <p:txBody>
          <a:bodyPr/>
          <a:lstStyle/>
          <a:p>
            <a:r>
              <a:rPr lang="ru-RU" sz="2400" dirty="0" smtClean="0"/>
              <a:t>Межгосударственные стандарты, разрабатываемые в странах СНГ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507246"/>
              </p:ext>
            </p:extLst>
          </p:nvPr>
        </p:nvGraphicFramePr>
        <p:xfrm>
          <a:off x="0" y="1079500"/>
          <a:ext cx="9144001" cy="521442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45807"/>
                <a:gridCol w="3239532"/>
                <a:gridCol w="901521"/>
                <a:gridCol w="2098948"/>
                <a:gridCol w="1151906"/>
                <a:gridCol w="1306287"/>
              </a:tblGrid>
              <a:tr h="74915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  <a:endParaRPr lang="ru-RU" sz="1200" b="1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Название </a:t>
                      </a:r>
                      <a:endParaRPr lang="ru-RU" sz="1200" b="1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Сроки разработки</a:t>
                      </a:r>
                      <a:endParaRPr lang="ru-RU" sz="1200" b="1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Вид</a:t>
                      </a:r>
                      <a:r>
                        <a:rPr lang="ru-RU" sz="1200" b="1" kern="1200" baseline="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работы</a:t>
                      </a:r>
                      <a:endParaRPr lang="ru-RU" sz="1200" b="1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Разработчик</a:t>
                      </a:r>
                      <a:endParaRPr lang="ru-RU" sz="1200" b="1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Примечание</a:t>
                      </a:r>
                      <a:endParaRPr lang="ru-RU" sz="1200" b="1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85346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Газ природный. Рекомендации по одоризации газов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2014-2015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основе </a:t>
                      </a:r>
                      <a:r>
                        <a:rPr lang="en-US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ISO/TS 16922:2002</a:t>
                      </a:r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IDT)</a:t>
                      </a:r>
                      <a:endParaRPr lang="ru-RU" sz="1200" dirty="0" smtClean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Казахстан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Стандарт пересмотрен </a:t>
                      </a:r>
                      <a:r>
                        <a:rPr lang="en-US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ISO/TR 16922:2013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54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Газ природный. Определение содержания сернистых соединений. Общее введение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2004-2015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основе </a:t>
                      </a:r>
                      <a:endParaRPr lang="en-US" sz="1200" dirty="0" smtClean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 6326-1:2007 </a:t>
                      </a:r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IDT)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Казахстан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6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Газ природный. Определение  потенциального содержания углеводородной жидкости. Гравиметрические методы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2014-2015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основе </a:t>
                      </a:r>
                      <a:endParaRPr lang="en-US" sz="1200" dirty="0" smtClean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 6570:2001 </a:t>
                      </a:r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IDT)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200" dirty="0" smtClean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Казахстан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80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Природный газ. Органические серосодержащие вещества, используемые как одоранты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2014-2015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основе </a:t>
                      </a:r>
                      <a:endParaRPr lang="en-US" sz="1200" dirty="0" smtClean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 13734:1998/Cor.1:1999 </a:t>
                      </a:r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IDT)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Казахстан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Стандарт</a:t>
                      </a:r>
                      <a:r>
                        <a:rPr lang="ru-RU" sz="1200" baseline="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пересмотрен </a:t>
                      </a:r>
                      <a:r>
                        <a:rPr lang="en-US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 13734:2013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6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Топлива для двигателей внутреннего сгорания. Газы углеводородные сжиженные. Технические требования и методы испытаний 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2013-2014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основе EN 589</a:t>
                      </a:r>
                      <a:r>
                        <a:rPr lang="en-US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IDT)</a:t>
                      </a:r>
                      <a:endParaRPr lang="ru-RU" sz="1200" dirty="0" smtClean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Переоформление 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СТБ EN 589-2008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Беларусь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Предлагается присоединении РФ к стандарту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54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Газ природный горючий. Метод определения механических примесей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2007-2014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Взамен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ГОСТ 22387.4-77</a:t>
                      </a:r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Украина</a:t>
                      </a: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0033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1A4C5-148F-49DE-B960-D4A5475FE6E5}" type="slidenum">
              <a:rPr lang="en-US" smtClean="0"/>
              <a:pPr>
                <a:defRPr/>
              </a:pPr>
              <a:t>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59429" y="6362700"/>
            <a:ext cx="7065818" cy="476250"/>
          </a:xfrm>
        </p:spPr>
        <p:txBody>
          <a:bodyPr/>
          <a:lstStyle/>
          <a:p>
            <a:pPr algn="ctr">
              <a:defRPr/>
            </a:pPr>
            <a:r>
              <a:rPr lang="ru-RU" dirty="0"/>
              <a:t>Отчет о текущей деятельности ТК 52 «Природный и сжиженный газы»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944" y="1920834"/>
            <a:ext cx="2381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507" y="4896902"/>
            <a:ext cx="23812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945" y="2782560"/>
            <a:ext cx="2381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260" y="3399064"/>
            <a:ext cx="2381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259" y="4216555"/>
            <a:ext cx="2381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939" y="5743943"/>
            <a:ext cx="23812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99883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038350" y="466725"/>
            <a:ext cx="7105650" cy="457200"/>
          </a:xfrm>
        </p:spPr>
        <p:txBody>
          <a:bodyPr/>
          <a:lstStyle/>
          <a:p>
            <a:r>
              <a:rPr lang="ru-RU" sz="4400" dirty="0">
                <a:latin typeface="Arial Narrow" charset="0"/>
              </a:rPr>
              <a:t/>
            </a:r>
            <a:br>
              <a:rPr lang="ru-RU" sz="4400" dirty="0">
                <a:latin typeface="Arial Narrow" charset="0"/>
              </a:rPr>
            </a:br>
            <a:r>
              <a:rPr lang="ru-RU" sz="4400" dirty="0">
                <a:latin typeface="Arial Narrow" charset="0"/>
              </a:rPr>
              <a:t/>
            </a:r>
            <a:br>
              <a:rPr lang="ru-RU" sz="4400" dirty="0">
                <a:latin typeface="Arial Narrow" charset="0"/>
              </a:rPr>
            </a:br>
            <a:r>
              <a:rPr lang="ru-RU" sz="4400" dirty="0">
                <a:latin typeface="Arial Narrow" charset="0"/>
              </a:rPr>
              <a:t/>
            </a:r>
            <a:br>
              <a:rPr lang="ru-RU" sz="4400" dirty="0">
                <a:latin typeface="Arial Narrow" charset="0"/>
              </a:rPr>
            </a:br>
            <a:endParaRPr lang="ru-RU" sz="2800" b="1" dirty="0">
              <a:latin typeface="Arial Narrow" charset="0"/>
            </a:endParaRPr>
          </a:p>
        </p:txBody>
      </p:sp>
      <p:sp>
        <p:nvSpPr>
          <p:cNvPr id="10243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9pPr>
          </a:lstStyle>
          <a:p>
            <a:pPr eaLnBrk="1" hangingPunct="1"/>
            <a:fld id="{8606383D-2E80-584B-8315-A15E7AED5822}" type="slidenum">
              <a:rPr lang="en-US" sz="2000"/>
              <a:pPr eaLnBrk="1" hangingPunct="1"/>
              <a:t>26</a:t>
            </a:fld>
            <a:endParaRPr lang="ru-RU" sz="2000"/>
          </a:p>
        </p:txBody>
      </p:sp>
      <p:sp>
        <p:nvSpPr>
          <p:cNvPr id="1024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085975" y="6315075"/>
            <a:ext cx="6827838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9pPr>
          </a:lstStyle>
          <a:p>
            <a:pPr algn="ctr">
              <a:defRPr/>
            </a:pPr>
            <a:r>
              <a:rPr lang="ru-RU" sz="1800" dirty="0"/>
              <a:t>Отчет о текущей деятельности ТК 52 «Природный и сжиженный газы»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2030400" y="511200"/>
            <a:ext cx="709389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r>
              <a:rPr lang="ru-RU" sz="2400" dirty="0" smtClean="0"/>
              <a:t>Соответствие комитетов в ИСО и СЕН </a:t>
            </a:r>
            <a:endParaRPr lang="ru-RU" altLang="ru-RU" sz="2400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609960"/>
              </p:ext>
            </p:extLst>
          </p:nvPr>
        </p:nvGraphicFramePr>
        <p:xfrm>
          <a:off x="286647" y="1211284"/>
          <a:ext cx="8582025" cy="5068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023"/>
                <a:gridCol w="2955777"/>
                <a:gridCol w="3743225"/>
              </a:tblGrid>
              <a:tr h="65402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Подкомитеты ТК 52</a:t>
                      </a:r>
                      <a:endParaRPr lang="ru-RU" sz="1200" b="1" kern="12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Международная организация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стандартизации </a:t>
                      </a:r>
                      <a:r>
                        <a:rPr lang="en-US" sz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Европейский комитет по стандартизации </a:t>
                      </a:r>
                      <a:r>
                        <a:rPr lang="en-US" sz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064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ПК 1 Природный газ</a:t>
                      </a:r>
                      <a:endParaRPr lang="ru-RU" sz="12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ИСО/ТК</a:t>
                      </a:r>
                      <a:r>
                        <a:rPr lang="ru-RU" sz="1200" b="0" kern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193 Природный газ</a:t>
                      </a:r>
                      <a:endParaRPr lang="ru-RU" sz="12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en-US" sz="1200" b="0" kern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CEN/SS N21 </a:t>
                      </a:r>
                      <a:r>
                        <a:rPr lang="ru-RU" sz="1200" b="0" kern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«Газовые топлива и горючие газы»</a:t>
                      </a:r>
                      <a:r>
                        <a:rPr lang="en-US" sz="1200" b="0" kern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endParaRPr lang="ru-RU" sz="1200" b="0" kern="1200" baseline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en-US" sz="1200" b="0" kern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CEN/TC 234 </a:t>
                      </a:r>
                      <a:r>
                        <a:rPr lang="ru-RU" sz="1200" b="0" kern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«газовая инфраструктура» в части газовых спецификаций</a:t>
                      </a:r>
                      <a:r>
                        <a:rPr lang="en-US" sz="1200" b="0" kern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r>
                        <a:rPr lang="en-US" sz="1200" b="0" kern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CEN/TC 408 </a:t>
                      </a:r>
                      <a:r>
                        <a:rPr lang="ru-RU" sz="1200" b="0" kern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(Проектный комитет) «Природный газ и </a:t>
                      </a:r>
                      <a:r>
                        <a:rPr lang="ru-RU" sz="1200" b="0" kern="1200" baseline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биометан</a:t>
                      </a:r>
                      <a:r>
                        <a:rPr lang="ru-RU" sz="1200" b="0" kern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для использования на </a:t>
                      </a:r>
                      <a:r>
                        <a:rPr lang="ru-RU" sz="1200" b="0" kern="1200" baseline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траспорте</a:t>
                      </a:r>
                      <a:r>
                        <a:rPr lang="ru-RU" sz="1200" b="0" kern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ru-RU" sz="1200" b="0" kern="1200" baseline="0" dirty="0" err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биометан</a:t>
                      </a:r>
                      <a:r>
                        <a:rPr lang="ru-RU" sz="1200" b="0" kern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подаваемый в газопроводные сети».</a:t>
                      </a:r>
                      <a:endParaRPr lang="ru-RU" sz="1200" b="0" kern="120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6746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ПК 2 «Сжиженные углеводородные газы»</a:t>
                      </a:r>
                      <a:endParaRPr lang="ru-RU" sz="12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ИСО ТК 28 «Нефтепродукты и смазочные материалы/ПК 2 Процедуры измерения нефти нефтепродуктов»,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ИСО ТК 28/ПК 4</a:t>
                      </a:r>
                      <a:r>
                        <a:rPr lang="ru-RU" sz="1200" b="0" kern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«Классификация и спецификация» в части СУГ и легких углеводородов</a:t>
                      </a:r>
                      <a:endParaRPr lang="ru-RU" sz="12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CEN/TC 19 </a:t>
                      </a:r>
                      <a:r>
                        <a:rPr lang="ru-RU" sz="1200" b="0" kern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«Газовые и жидкие топлива, смазочные масла и соответствующие продукты нефтяного, синтетического и биологического происхождения»</a:t>
                      </a:r>
                      <a:endParaRPr lang="en-US" sz="1200" b="0" kern="1200" baseline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части сжиженных углеводородных газов</a:t>
                      </a:r>
                      <a:endParaRPr lang="en-US" sz="1200" b="0" kern="1200" baseline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</a:pPr>
                      <a:endParaRPr lang="ru-RU" sz="1200" b="0" kern="1200" baseline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3361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ПК 3 «Сжиженный природный газ»</a:t>
                      </a:r>
                      <a:endParaRPr lang="ru-RU" sz="12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ИСО/ТК 28/ПК 5 «Процедуры</a:t>
                      </a:r>
                      <a:r>
                        <a:rPr lang="ru-RU" sz="1200" b="0" kern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измерения охлажденных углеводородов и сжиженных газообразных топлив не нефтяного происхождения» в части СПГ</a:t>
                      </a:r>
                      <a:endParaRPr lang="ru-RU" sz="12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CEN/TC 282 </a:t>
                      </a:r>
                      <a:r>
                        <a:rPr lang="ru-RU" sz="1200" b="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«Установки и оборудование для СПГ» в части спецификаций СПГ</a:t>
                      </a:r>
                      <a:endParaRPr lang="ru-RU" sz="12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64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038350" y="466725"/>
            <a:ext cx="7105650" cy="457200"/>
          </a:xfrm>
        </p:spPr>
        <p:txBody>
          <a:bodyPr/>
          <a:lstStyle/>
          <a:p>
            <a:r>
              <a:rPr lang="ru-RU" sz="4400" dirty="0">
                <a:latin typeface="Arial Narrow" charset="0"/>
              </a:rPr>
              <a:t/>
            </a:r>
            <a:br>
              <a:rPr lang="ru-RU" sz="4400" dirty="0">
                <a:latin typeface="Arial Narrow" charset="0"/>
              </a:rPr>
            </a:br>
            <a:r>
              <a:rPr lang="ru-RU" sz="4400" dirty="0">
                <a:latin typeface="Arial Narrow" charset="0"/>
              </a:rPr>
              <a:t/>
            </a:r>
            <a:br>
              <a:rPr lang="ru-RU" sz="4400" dirty="0">
                <a:latin typeface="Arial Narrow" charset="0"/>
              </a:rPr>
            </a:br>
            <a:r>
              <a:rPr lang="ru-RU" sz="4400" dirty="0">
                <a:latin typeface="Arial Narrow" charset="0"/>
              </a:rPr>
              <a:t/>
            </a:r>
            <a:br>
              <a:rPr lang="ru-RU" sz="4400" dirty="0">
                <a:latin typeface="Arial Narrow" charset="0"/>
              </a:rPr>
            </a:br>
            <a:endParaRPr lang="ru-RU" sz="2800" b="1" dirty="0">
              <a:latin typeface="Arial Narrow" charset="0"/>
            </a:endParaRPr>
          </a:p>
        </p:txBody>
      </p:sp>
      <p:sp>
        <p:nvSpPr>
          <p:cNvPr id="10243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9pPr>
          </a:lstStyle>
          <a:p>
            <a:pPr eaLnBrk="1" hangingPunct="1"/>
            <a:fld id="{8606383D-2E80-584B-8315-A15E7AED5822}" type="slidenum">
              <a:rPr lang="en-US" sz="2000"/>
              <a:pPr eaLnBrk="1" hangingPunct="1"/>
              <a:t>27</a:t>
            </a:fld>
            <a:endParaRPr lang="ru-RU" sz="2000"/>
          </a:p>
        </p:txBody>
      </p:sp>
      <p:sp>
        <p:nvSpPr>
          <p:cNvPr id="1024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085975" y="6315075"/>
            <a:ext cx="6827838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9pPr>
          </a:lstStyle>
          <a:p>
            <a:pPr algn="ctr">
              <a:defRPr/>
            </a:pPr>
            <a:r>
              <a:rPr lang="ru-RU" sz="1800" dirty="0"/>
              <a:t>Отчет о текущей деятельности ТК 52 «Природный и сжиженный газы»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2030400" y="511200"/>
            <a:ext cx="709389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r>
              <a:rPr lang="ru-RU" sz="2400" dirty="0" smtClean="0"/>
              <a:t>Структура международного комитета по стандартизации ИСО/ТК 193 «Природный газ»</a:t>
            </a:r>
            <a:endParaRPr lang="ru-RU" altLang="ru-RU" sz="2400" dirty="0" smtClean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662542" y="1163781"/>
            <a:ext cx="2173185" cy="6650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tx1"/>
                </a:solidFill>
              </a:rPr>
              <a:t>ИСО ТК 193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Природный газ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2600696" y="3681351"/>
            <a:ext cx="9144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7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491548" y="1169719"/>
            <a:ext cx="1965368" cy="6650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chemeClr val="tx1"/>
                </a:solidFill>
              </a:rPr>
              <a:t>ИСО ТК 193/ПК 1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chemeClr val="tx1"/>
                </a:solidFill>
              </a:rPr>
              <a:t>Анализ природного газа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6604648" y="1169719"/>
            <a:ext cx="2070268" cy="6650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ИСО ТК 193/ПК </a:t>
            </a:r>
            <a:r>
              <a:rPr lang="ru-RU" sz="1400" b="1" dirty="0" smtClean="0">
                <a:solidFill>
                  <a:schemeClr val="tx1"/>
                </a:solidFill>
              </a:rPr>
              <a:t>3 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Промысловая  зона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4157348" y="2169225"/>
            <a:ext cx="1678379" cy="53439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solidFill>
                  <a:schemeClr val="tx1"/>
                </a:solidFill>
              </a:rPr>
              <a:t>ИСО ТК 193/РГ 02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Описание качества</a:t>
            </a: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4157348" y="5579424"/>
            <a:ext cx="1678379" cy="53439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solidFill>
                  <a:schemeClr val="tx1"/>
                </a:solidFill>
              </a:rPr>
              <a:t>ИСО ТК 193/РГ 07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Определение энергии</a:t>
            </a: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4157347" y="3046020"/>
            <a:ext cx="1678379" cy="53439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solidFill>
                  <a:schemeClr val="tx1"/>
                </a:solidFill>
              </a:rPr>
              <a:t>ИСО ТК 193/РГ 04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Терминология</a:t>
            </a: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4157346" y="3879273"/>
            <a:ext cx="1678379" cy="53439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solidFill>
                  <a:schemeClr val="tx1"/>
                </a:solidFill>
              </a:rPr>
              <a:t>ИСО ТК 193/РГ 05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Одоризация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4157348" y="4754089"/>
            <a:ext cx="1678379" cy="53439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solidFill>
                  <a:schemeClr val="tx1"/>
                </a:solidFill>
              </a:rPr>
              <a:t>ИСО ТК 193/РГ 06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Метановое число</a:t>
            </a: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491547" y="1979220"/>
            <a:ext cx="1678379" cy="3800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="1" dirty="0" smtClean="0">
                <a:solidFill>
                  <a:schemeClr val="tx1"/>
                </a:solidFill>
              </a:rPr>
              <a:t>ИСО ТК 193/РГ 13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Термодинамические свойства</a:t>
            </a: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492247" y="4564084"/>
            <a:ext cx="1678379" cy="3800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="1" dirty="0" smtClean="0">
                <a:solidFill>
                  <a:schemeClr val="tx1"/>
                </a:solidFill>
              </a:rPr>
              <a:t>ИСО ТК 193/РГ 20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="1" dirty="0" smtClean="0">
                <a:solidFill>
                  <a:schemeClr val="tx1"/>
                </a:solidFill>
              </a:rPr>
              <a:t>Пересмотр ИСО 10715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492247" y="3689268"/>
            <a:ext cx="1678379" cy="3800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="1" dirty="0" smtClean="0">
                <a:solidFill>
                  <a:schemeClr val="tx1"/>
                </a:solidFill>
              </a:rPr>
              <a:t>ИСО ТК 193/РГ 18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Пересмотр ИСО 6976</a:t>
            </a: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492247" y="3271652"/>
            <a:ext cx="1678379" cy="3800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="1" dirty="0" smtClean="0">
                <a:solidFill>
                  <a:schemeClr val="tx1"/>
                </a:solidFill>
              </a:rPr>
              <a:t>ИСО ТК 193/РГ 17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Описание качества</a:t>
            </a: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492247" y="2856015"/>
            <a:ext cx="1678379" cy="3800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="1" dirty="0" smtClean="0">
                <a:solidFill>
                  <a:schemeClr val="tx1"/>
                </a:solidFill>
              </a:rPr>
              <a:t>ИСО ТК 193/РГ 16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Пересмотр ИСО 6974</a:t>
            </a: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492247" y="2426523"/>
            <a:ext cx="1678379" cy="3800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="1" dirty="0" smtClean="0">
                <a:solidFill>
                  <a:schemeClr val="tx1"/>
                </a:solidFill>
              </a:rPr>
              <a:t>ИСО ТК 193/РГ 15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Неопределенность расчетов</a:t>
            </a:r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492247" y="5013368"/>
            <a:ext cx="1678379" cy="3800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="1" dirty="0" smtClean="0">
                <a:solidFill>
                  <a:schemeClr val="tx1"/>
                </a:solidFill>
              </a:rPr>
              <a:t>ИСО ТК 193/РГ  21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="1" dirty="0" smtClean="0">
                <a:solidFill>
                  <a:schemeClr val="tx1"/>
                </a:solidFill>
              </a:rPr>
              <a:t>Пересмотр 10101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6" name="Прямоугольник 35"/>
          <p:cNvSpPr/>
          <p:nvPr/>
        </p:nvSpPr>
        <p:spPr bwMode="auto">
          <a:xfrm>
            <a:off x="492247" y="5466609"/>
            <a:ext cx="1678379" cy="3800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="1" dirty="0" smtClean="0">
                <a:solidFill>
                  <a:schemeClr val="tx1"/>
                </a:solidFill>
              </a:rPr>
              <a:t>ИСО ТК 193/РГ 22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="1" dirty="0" smtClean="0">
                <a:solidFill>
                  <a:schemeClr val="tx1"/>
                </a:solidFill>
              </a:rPr>
              <a:t>Сера </a:t>
            </a:r>
            <a:r>
              <a:rPr lang="ru-RU" sz="1000" b="1" dirty="0" err="1" smtClean="0">
                <a:solidFill>
                  <a:schemeClr val="tx1"/>
                </a:solidFill>
              </a:rPr>
              <a:t>микрокулонометрия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" name="Прямоугольник 36"/>
          <p:cNvSpPr/>
          <p:nvPr/>
        </p:nvSpPr>
        <p:spPr bwMode="auto">
          <a:xfrm>
            <a:off x="492247" y="4138551"/>
            <a:ext cx="1678379" cy="3800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="1" dirty="0" smtClean="0">
                <a:solidFill>
                  <a:schemeClr val="tx1"/>
                </a:solidFill>
              </a:rPr>
              <a:t>ИСО ТК 193/РГ 19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="1" dirty="0" smtClean="0">
                <a:solidFill>
                  <a:schemeClr val="tx1"/>
                </a:solidFill>
              </a:rPr>
              <a:t>Образование жидкой фазы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9" name="Прямоугольник 38"/>
          <p:cNvSpPr/>
          <p:nvPr/>
        </p:nvSpPr>
        <p:spPr bwMode="auto">
          <a:xfrm>
            <a:off x="7005437" y="3819901"/>
            <a:ext cx="1678379" cy="3800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="1" dirty="0" smtClean="0">
                <a:solidFill>
                  <a:schemeClr val="tx1"/>
                </a:solidFill>
              </a:rPr>
              <a:t>ИСО ТК 193/РГ 05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="1" dirty="0" smtClean="0">
                <a:solidFill>
                  <a:schemeClr val="tx1"/>
                </a:solidFill>
              </a:rPr>
              <a:t>Отбор проб влажного газа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" name="Прямоугольник 39"/>
          <p:cNvSpPr/>
          <p:nvPr/>
        </p:nvSpPr>
        <p:spPr bwMode="auto">
          <a:xfrm>
            <a:off x="7005437" y="3178628"/>
            <a:ext cx="1678379" cy="473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="1" dirty="0" smtClean="0">
                <a:solidFill>
                  <a:schemeClr val="tx1"/>
                </a:solidFill>
              </a:rPr>
              <a:t>ИСО ТК 193/РГ 04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Применение потоковой хроматографии</a:t>
            </a:r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7005437" y="2610590"/>
            <a:ext cx="1678379" cy="3800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="1" dirty="0" smtClean="0">
                <a:solidFill>
                  <a:schemeClr val="tx1"/>
                </a:solidFill>
              </a:rPr>
              <a:t>ИСО ТК 193/РГ 02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Измерения влажного</a:t>
            </a:r>
            <a:r>
              <a:rPr kumimoji="0" lang="ru-RU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газа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6985645" y="2056410"/>
            <a:ext cx="1678379" cy="3800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="1" dirty="0" smtClean="0">
                <a:solidFill>
                  <a:schemeClr val="tx1"/>
                </a:solidFill>
              </a:rPr>
              <a:t>ИСО ТК 193/РГ 01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="1" dirty="0" smtClean="0">
                <a:solidFill>
                  <a:schemeClr val="tx1"/>
                </a:solidFill>
              </a:rPr>
              <a:t>Расположение и измерения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" name="Прямоугольник 42"/>
          <p:cNvSpPr/>
          <p:nvPr/>
        </p:nvSpPr>
        <p:spPr bwMode="auto">
          <a:xfrm>
            <a:off x="491546" y="5923809"/>
            <a:ext cx="1678379" cy="3800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00" b="1" dirty="0" smtClean="0">
                <a:solidFill>
                  <a:schemeClr val="tx1"/>
                </a:solidFill>
              </a:rPr>
              <a:t>ИСО ТК 193/РГ 23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Кислород</a:t>
            </a:r>
          </a:p>
        </p:txBody>
      </p:sp>
      <p:cxnSp>
        <p:nvCxnSpPr>
          <p:cNvPr id="9" name="Соединительная линия уступом 8"/>
          <p:cNvCxnSpPr>
            <a:endCxn id="39" idx="1"/>
          </p:cNvCxnSpPr>
          <p:nvPr/>
        </p:nvCxnSpPr>
        <p:spPr bwMode="auto">
          <a:xfrm rot="16200000" flipH="1">
            <a:off x="5717458" y="2721926"/>
            <a:ext cx="2175169" cy="400789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Прямая соединительная линия 54"/>
          <p:cNvCxnSpPr>
            <a:stCxn id="42" idx="1"/>
          </p:cNvCxnSpPr>
          <p:nvPr/>
        </p:nvCxnSpPr>
        <p:spPr bwMode="auto">
          <a:xfrm flipH="1">
            <a:off x="6604648" y="2246415"/>
            <a:ext cx="3809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Прямая соединительная линия 56"/>
          <p:cNvCxnSpPr>
            <a:stCxn id="41" idx="1"/>
          </p:cNvCxnSpPr>
          <p:nvPr/>
        </p:nvCxnSpPr>
        <p:spPr bwMode="auto">
          <a:xfrm flipH="1">
            <a:off x="6604648" y="2800595"/>
            <a:ext cx="400789" cy="296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Прямая соединительная линия 60"/>
          <p:cNvCxnSpPr/>
          <p:nvPr/>
        </p:nvCxnSpPr>
        <p:spPr bwMode="auto">
          <a:xfrm flipH="1">
            <a:off x="6604648" y="3417905"/>
            <a:ext cx="400789" cy="59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Соединительная линия уступом 58"/>
          <p:cNvCxnSpPr>
            <a:endCxn id="20" idx="1"/>
          </p:cNvCxnSpPr>
          <p:nvPr/>
        </p:nvCxnSpPr>
        <p:spPr bwMode="auto">
          <a:xfrm rot="16200000" flipH="1">
            <a:off x="1901035" y="3590306"/>
            <a:ext cx="4017820" cy="494806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Прямая соединительная линия 61"/>
          <p:cNvCxnSpPr>
            <a:stCxn id="14" idx="1"/>
          </p:cNvCxnSpPr>
          <p:nvPr/>
        </p:nvCxnSpPr>
        <p:spPr bwMode="auto">
          <a:xfrm flipH="1">
            <a:off x="3662542" y="2436420"/>
            <a:ext cx="49480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Прямая соединительная линия 65"/>
          <p:cNvCxnSpPr/>
          <p:nvPr/>
        </p:nvCxnSpPr>
        <p:spPr bwMode="auto">
          <a:xfrm flipH="1" flipV="1">
            <a:off x="3662541" y="4138551"/>
            <a:ext cx="494807" cy="791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Прямая соединительная линия 66"/>
          <p:cNvCxnSpPr/>
          <p:nvPr/>
        </p:nvCxnSpPr>
        <p:spPr bwMode="auto">
          <a:xfrm flipH="1">
            <a:off x="3662542" y="3313215"/>
            <a:ext cx="49480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Прямая соединительная линия 67"/>
          <p:cNvCxnSpPr/>
          <p:nvPr/>
        </p:nvCxnSpPr>
        <p:spPr bwMode="auto">
          <a:xfrm flipH="1">
            <a:off x="3662542" y="5021284"/>
            <a:ext cx="49480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Соединительная линия уступом 63"/>
          <p:cNvCxnSpPr>
            <a:endCxn id="43" idx="3"/>
          </p:cNvCxnSpPr>
          <p:nvPr/>
        </p:nvCxnSpPr>
        <p:spPr bwMode="auto">
          <a:xfrm rot="5400000">
            <a:off x="173883" y="3830780"/>
            <a:ext cx="4279077" cy="286991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Прямая соединительная линия 68"/>
          <p:cNvCxnSpPr>
            <a:stCxn id="29" idx="3"/>
          </p:cNvCxnSpPr>
          <p:nvPr/>
        </p:nvCxnSpPr>
        <p:spPr bwMode="auto">
          <a:xfrm>
            <a:off x="2169926" y="2169225"/>
            <a:ext cx="28699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Прямая соединительная линия 75"/>
          <p:cNvCxnSpPr/>
          <p:nvPr/>
        </p:nvCxnSpPr>
        <p:spPr bwMode="auto">
          <a:xfrm>
            <a:off x="2170626" y="2616528"/>
            <a:ext cx="28629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Прямая соединительная линия 76"/>
          <p:cNvCxnSpPr/>
          <p:nvPr/>
        </p:nvCxnSpPr>
        <p:spPr bwMode="auto">
          <a:xfrm flipH="1">
            <a:off x="2170626" y="3046020"/>
            <a:ext cx="28629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Прямая соединительная линия 78"/>
          <p:cNvCxnSpPr/>
          <p:nvPr/>
        </p:nvCxnSpPr>
        <p:spPr bwMode="auto">
          <a:xfrm>
            <a:off x="2170626" y="3461657"/>
            <a:ext cx="28629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Прямая соединительная линия 79"/>
          <p:cNvCxnSpPr/>
          <p:nvPr/>
        </p:nvCxnSpPr>
        <p:spPr bwMode="auto">
          <a:xfrm>
            <a:off x="2170626" y="4328556"/>
            <a:ext cx="28629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Прямая соединительная линия 80"/>
          <p:cNvCxnSpPr/>
          <p:nvPr/>
        </p:nvCxnSpPr>
        <p:spPr bwMode="auto">
          <a:xfrm>
            <a:off x="2170626" y="5195455"/>
            <a:ext cx="286292" cy="79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Прямая соединительная линия 82"/>
          <p:cNvCxnSpPr/>
          <p:nvPr/>
        </p:nvCxnSpPr>
        <p:spPr bwMode="auto">
          <a:xfrm>
            <a:off x="2170626" y="3883497"/>
            <a:ext cx="28629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Прямая соединительная линия 83"/>
          <p:cNvCxnSpPr/>
          <p:nvPr/>
        </p:nvCxnSpPr>
        <p:spPr bwMode="auto">
          <a:xfrm>
            <a:off x="2169925" y="4754089"/>
            <a:ext cx="28699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Прямая соединительная линия 84"/>
          <p:cNvCxnSpPr/>
          <p:nvPr/>
        </p:nvCxnSpPr>
        <p:spPr bwMode="auto">
          <a:xfrm>
            <a:off x="2170626" y="5656614"/>
            <a:ext cx="28629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Прямая соединительная линия 74"/>
          <p:cNvCxnSpPr/>
          <p:nvPr/>
        </p:nvCxnSpPr>
        <p:spPr bwMode="auto">
          <a:xfrm flipH="1">
            <a:off x="2455083" y="1493321"/>
            <a:ext cx="1205626" cy="59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64" name="Прямая соединительная линия 10263"/>
          <p:cNvCxnSpPr>
            <a:stCxn id="5" idx="3"/>
            <a:endCxn id="13" idx="1"/>
          </p:cNvCxnSpPr>
          <p:nvPr/>
        </p:nvCxnSpPr>
        <p:spPr bwMode="auto">
          <a:xfrm>
            <a:off x="5835727" y="1496290"/>
            <a:ext cx="768921" cy="593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9095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038350" y="466725"/>
            <a:ext cx="7105650" cy="457200"/>
          </a:xfrm>
        </p:spPr>
        <p:txBody>
          <a:bodyPr/>
          <a:lstStyle/>
          <a:p>
            <a:r>
              <a:rPr lang="ru-RU" sz="4400" dirty="0">
                <a:latin typeface="Arial Narrow" charset="0"/>
              </a:rPr>
              <a:t/>
            </a:r>
            <a:br>
              <a:rPr lang="ru-RU" sz="4400" dirty="0">
                <a:latin typeface="Arial Narrow" charset="0"/>
              </a:rPr>
            </a:br>
            <a:r>
              <a:rPr lang="ru-RU" sz="4400" dirty="0">
                <a:latin typeface="Arial Narrow" charset="0"/>
              </a:rPr>
              <a:t/>
            </a:r>
            <a:br>
              <a:rPr lang="ru-RU" sz="4400" dirty="0">
                <a:latin typeface="Arial Narrow" charset="0"/>
              </a:rPr>
            </a:br>
            <a:r>
              <a:rPr lang="ru-RU" sz="4400" dirty="0">
                <a:latin typeface="Arial Narrow" charset="0"/>
              </a:rPr>
              <a:t/>
            </a:r>
            <a:br>
              <a:rPr lang="ru-RU" sz="4400" dirty="0">
                <a:latin typeface="Arial Narrow" charset="0"/>
              </a:rPr>
            </a:br>
            <a:endParaRPr lang="ru-RU" sz="2800" b="1" dirty="0">
              <a:latin typeface="Arial Narrow" charset="0"/>
            </a:endParaRPr>
          </a:p>
        </p:txBody>
      </p:sp>
      <p:sp>
        <p:nvSpPr>
          <p:cNvPr id="10243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9pPr>
          </a:lstStyle>
          <a:p>
            <a:pPr eaLnBrk="1" hangingPunct="1"/>
            <a:fld id="{8606383D-2E80-584B-8315-A15E7AED5822}" type="slidenum">
              <a:rPr lang="en-US" sz="2000"/>
              <a:pPr eaLnBrk="1" hangingPunct="1"/>
              <a:t>28</a:t>
            </a:fld>
            <a:endParaRPr lang="ru-RU" sz="2000"/>
          </a:p>
        </p:txBody>
      </p:sp>
      <p:sp>
        <p:nvSpPr>
          <p:cNvPr id="1024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085975" y="6315075"/>
            <a:ext cx="6827838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charset="0"/>
                <a:ea typeface="Arial" charset="0"/>
              </a:defRPr>
            </a:lvl9pPr>
          </a:lstStyle>
          <a:p>
            <a:pPr algn="ctr">
              <a:defRPr/>
            </a:pPr>
            <a:r>
              <a:rPr lang="ru-RU" sz="1800" dirty="0"/>
              <a:t>Отчет о текущей деятельности ТК 52 «Природный и сжиженный газы»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2030400" y="511200"/>
            <a:ext cx="709389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r>
              <a:rPr lang="ru-RU" sz="2400" dirty="0" smtClean="0"/>
              <a:t>Международная стандартизация</a:t>
            </a:r>
            <a:endParaRPr lang="ru-RU" altLang="ru-RU" sz="24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295274" y="1282318"/>
            <a:ext cx="8582025" cy="2862322"/>
          </a:xfrm>
          <a:prstGeom prst="rect">
            <a:avLst/>
          </a:prstGeom>
          <a:ln w="19050">
            <a:solidFill>
              <a:srgbClr val="003366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>
                <a:solidFill>
                  <a:srgbClr val="003366"/>
                </a:solidFill>
              </a:rPr>
              <a:t>ТК 52  представляет национальный орган по стандартизации Российской Федерации в ИСО/ТК 193 «Природный газ», а также участвует в работе ИСО/ТК 28 </a:t>
            </a:r>
            <a:r>
              <a:rPr lang="ru-RU" sz="1600" b="1" dirty="0" smtClean="0">
                <a:solidFill>
                  <a:srgbClr val="003366"/>
                </a:solidFill>
              </a:rPr>
              <a:t>«Нефтепродукты </a:t>
            </a:r>
            <a:r>
              <a:rPr lang="ru-RU" sz="1600" b="1" dirty="0">
                <a:solidFill>
                  <a:srgbClr val="003366"/>
                </a:solidFill>
              </a:rPr>
              <a:t>и смазочные </a:t>
            </a:r>
            <a:r>
              <a:rPr lang="ru-RU" sz="1600" b="1" dirty="0" smtClean="0">
                <a:solidFill>
                  <a:srgbClr val="003366"/>
                </a:solidFill>
              </a:rPr>
              <a:t>материалы» </a:t>
            </a:r>
            <a:r>
              <a:rPr lang="ru-RU" sz="1600" b="1" dirty="0">
                <a:solidFill>
                  <a:srgbClr val="003366"/>
                </a:solidFill>
              </a:rPr>
              <a:t>(ПК2, ПК4 и ПК 5). </a:t>
            </a:r>
            <a:endParaRPr lang="ru-RU" sz="1600" dirty="0">
              <a:solidFill>
                <a:srgbClr val="003366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1600" b="1" dirty="0" smtClean="0">
                <a:solidFill>
                  <a:srgbClr val="003366"/>
                </a:solidFill>
              </a:rPr>
              <a:t>Формы </a:t>
            </a:r>
            <a:r>
              <a:rPr lang="ru-RU" sz="1600" b="1" dirty="0">
                <a:solidFill>
                  <a:srgbClr val="003366"/>
                </a:solidFill>
              </a:rPr>
              <a:t>участия:</a:t>
            </a:r>
            <a:endParaRPr lang="ru-RU" sz="1600" dirty="0">
              <a:solidFill>
                <a:srgbClr val="003366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rgbClr val="003366"/>
                </a:solidFill>
              </a:rPr>
              <a:t>Направление </a:t>
            </a:r>
            <a:r>
              <a:rPr lang="ru-RU" sz="1600" b="1" dirty="0">
                <a:solidFill>
                  <a:srgbClr val="003366"/>
                </a:solidFill>
              </a:rPr>
              <a:t>экспертов для работы в подкомитетах и рабочих группах ИСО </a:t>
            </a:r>
            <a:r>
              <a:rPr lang="ru-RU" sz="1600" b="1" dirty="0" smtClean="0">
                <a:solidFill>
                  <a:srgbClr val="003366"/>
                </a:solidFill>
              </a:rPr>
              <a:t>ТК/193 – 6 экспертов</a:t>
            </a:r>
            <a:r>
              <a:rPr lang="ru-RU" sz="1600" b="1" dirty="0">
                <a:solidFill>
                  <a:srgbClr val="003366"/>
                </a:solidFill>
              </a:rPr>
              <a:t>, </a:t>
            </a:r>
            <a:r>
              <a:rPr lang="ru-RU" sz="1600" b="1" dirty="0" smtClean="0">
                <a:solidFill>
                  <a:srgbClr val="003366"/>
                </a:solidFill>
              </a:rPr>
              <a:t/>
            </a:r>
            <a:br>
              <a:rPr lang="ru-RU" sz="1600" b="1" dirty="0" smtClean="0">
                <a:solidFill>
                  <a:srgbClr val="003366"/>
                </a:solidFill>
              </a:rPr>
            </a:br>
            <a:r>
              <a:rPr lang="ru-RU" sz="1600" b="1" dirty="0" smtClean="0">
                <a:solidFill>
                  <a:srgbClr val="003366"/>
                </a:solidFill>
              </a:rPr>
              <a:t>ИСО/ТК </a:t>
            </a:r>
            <a:r>
              <a:rPr lang="ru-RU" sz="1600" b="1" dirty="0">
                <a:solidFill>
                  <a:srgbClr val="003366"/>
                </a:solidFill>
              </a:rPr>
              <a:t>28 (ПК2, ПК4 и ПК 5</a:t>
            </a:r>
            <a:r>
              <a:rPr lang="ru-RU" sz="1600" b="1" dirty="0" smtClean="0">
                <a:solidFill>
                  <a:srgbClr val="003366"/>
                </a:solidFill>
              </a:rPr>
              <a:t>) – 1.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rgbClr val="003366"/>
                </a:solidFill>
              </a:rPr>
              <a:t>Рассмотрение </a:t>
            </a:r>
            <a:r>
              <a:rPr lang="ru-RU" sz="1600" b="1" dirty="0">
                <a:solidFill>
                  <a:srgbClr val="003366"/>
                </a:solidFill>
              </a:rPr>
              <a:t>проектов стандартов ИСО и подготовка отзывов по ним, а также выработка позиции России при голосовании по </a:t>
            </a:r>
            <a:r>
              <a:rPr lang="ru-RU" sz="1600" b="1" dirty="0" smtClean="0">
                <a:solidFill>
                  <a:srgbClr val="003366"/>
                </a:solidFill>
              </a:rPr>
              <a:t>ним.</a:t>
            </a:r>
            <a:endParaRPr lang="ru-RU" sz="1600" dirty="0">
              <a:solidFill>
                <a:srgbClr val="003366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1600" b="1" dirty="0" smtClean="0">
                <a:solidFill>
                  <a:srgbClr val="003366"/>
                </a:solidFill>
              </a:rPr>
              <a:t>Участие </a:t>
            </a:r>
            <a:r>
              <a:rPr lang="ru-RU" sz="1600" b="1" dirty="0">
                <a:solidFill>
                  <a:srgbClr val="003366"/>
                </a:solidFill>
              </a:rPr>
              <a:t>в заседаниях ИСО ТК 193 и его подкомитетов (с правом голосования</a:t>
            </a:r>
            <a:r>
              <a:rPr lang="ru-RU" sz="1600" b="1" dirty="0" smtClean="0">
                <a:solidFill>
                  <a:srgbClr val="003366"/>
                </a:solidFill>
              </a:rPr>
              <a:t>).</a:t>
            </a:r>
            <a:endParaRPr lang="ru-RU" sz="1600" dirty="0">
              <a:solidFill>
                <a:srgbClr val="0033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5273" y="4304767"/>
            <a:ext cx="8563437" cy="1323439"/>
          </a:xfrm>
          <a:prstGeom prst="rect">
            <a:avLst/>
          </a:prstGeom>
          <a:noFill/>
          <a:ln w="25400">
            <a:solidFill>
              <a:srgbClr val="003366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3366"/>
                </a:solidFill>
              </a:rPr>
              <a:t>Для налаживания более активного и эффективного взаимодействия с международными и европейскими комитетами необходимо решить проблему повышения уровня владения английским языком экспертами. </a:t>
            </a:r>
            <a:r>
              <a:rPr lang="ru-RU" sz="1600" b="1" dirty="0" smtClean="0">
                <a:solidFill>
                  <a:srgbClr val="003366"/>
                </a:solidFill>
              </a:rPr>
              <a:t>Предлага</a:t>
            </a:r>
            <a:r>
              <a:rPr lang="ru-RU" sz="1600" b="1" dirty="0" smtClean="0">
                <a:solidFill>
                  <a:srgbClr val="003366"/>
                </a:solidFill>
              </a:rPr>
              <a:t>ем </a:t>
            </a:r>
            <a:r>
              <a:rPr lang="ru-RU" sz="1600" b="1" dirty="0" smtClean="0">
                <a:solidFill>
                  <a:srgbClr val="003366"/>
                </a:solidFill>
              </a:rPr>
              <a:t>включить </a:t>
            </a:r>
            <a:r>
              <a:rPr lang="ru-RU" sz="1600" b="1" dirty="0" smtClean="0">
                <a:solidFill>
                  <a:srgbClr val="003366"/>
                </a:solidFill>
              </a:rPr>
              <a:t>в решение заседания обращение к </a:t>
            </a:r>
            <a:r>
              <a:rPr lang="ru-RU" sz="1600" b="1" dirty="0" smtClean="0">
                <a:solidFill>
                  <a:srgbClr val="003366"/>
                </a:solidFill>
              </a:rPr>
              <a:t>руководству </a:t>
            </a:r>
            <a:r>
              <a:rPr lang="ru-RU" sz="1600" b="1" dirty="0" smtClean="0">
                <a:solidFill>
                  <a:srgbClr val="003366"/>
                </a:solidFill>
              </a:rPr>
              <a:t>организаций – членов ТК 52 организовать индивидуальные либо в небольших группах курсы интенсивного обучения экспертов английскому языку.  </a:t>
            </a:r>
            <a:endParaRPr lang="ru-RU" sz="1600" b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3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0" y="1079500"/>
            <a:ext cx="9144000" cy="4006850"/>
          </a:xfrm>
        </p:spPr>
        <p:txBody>
          <a:bodyPr/>
          <a:lstStyle/>
          <a:p>
            <a:pPr algn="ctr">
              <a:buFontTx/>
              <a:buNone/>
            </a:pPr>
            <a:endParaRPr lang="ru-RU" altLang="ru-RU" sz="2800" dirty="0" smtClean="0"/>
          </a:p>
          <a:p>
            <a:pPr algn="ctr">
              <a:buFontTx/>
              <a:buNone/>
            </a:pPr>
            <a:endParaRPr lang="ru-RU" altLang="ru-RU" sz="2800" dirty="0" smtClean="0"/>
          </a:p>
          <a:p>
            <a:pPr algn="ctr">
              <a:buFontTx/>
              <a:buNone/>
            </a:pPr>
            <a:r>
              <a:rPr lang="ru-RU" altLang="ru-RU" sz="2800" dirty="0" smtClean="0"/>
              <a:t>СПАСИБО ЗА ВНИМАНИЕ !</a:t>
            </a:r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8E644CF6-C530-47B2-B0AE-ADB4054204A5}" type="slidenum">
              <a:rPr lang="en-US" altLang="ru-RU" sz="2000" smtClean="0"/>
              <a:pPr eaLnBrk="1" hangingPunct="1"/>
              <a:t>29</a:t>
            </a:fld>
            <a:endParaRPr lang="ru-RU" altLang="ru-RU" sz="2000" smtClean="0"/>
          </a:p>
        </p:txBody>
      </p:sp>
      <p:sp>
        <p:nvSpPr>
          <p:cNvPr id="2458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085975" y="6315075"/>
            <a:ext cx="6827838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ru-RU" altLang="ru-RU" sz="1800" b="1" dirty="0"/>
              <a:t>Отчет о текущей деятельности ТК 52 «Природный и сжиженный газы»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2030730" y="512445"/>
            <a:ext cx="7219950" cy="457200"/>
          </a:xfrm>
        </p:spPr>
        <p:txBody>
          <a:bodyPr/>
          <a:lstStyle/>
          <a:p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2400" dirty="0" smtClean="0"/>
              <a:t>Область стандартизации и задачи ТК 52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1524211"/>
            <a:ext cx="9144000" cy="52673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ru-RU" sz="2400" dirty="0" smtClean="0"/>
              <a:t>	</a:t>
            </a:r>
            <a:r>
              <a:rPr lang="ru-RU" altLang="ru-RU" sz="2400" dirty="0" smtClean="0"/>
              <a:t>	</a:t>
            </a:r>
            <a:endParaRPr lang="ru-RU" altLang="ru-RU" sz="1800" dirty="0" smtClean="0"/>
          </a:p>
          <a:p>
            <a:endParaRPr lang="ru-RU" altLang="ru-RU" sz="2000" dirty="0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37013A2D-2FE3-40A6-A25C-93306F46226A}" type="slidenum">
              <a:rPr lang="en-US" altLang="ru-RU" sz="2000" smtClean="0"/>
              <a:pPr eaLnBrk="1" hangingPunct="1"/>
              <a:t>3</a:t>
            </a:fld>
            <a:endParaRPr lang="ru-RU" altLang="ru-RU" sz="2000" smtClean="0"/>
          </a:p>
        </p:txBody>
      </p:sp>
      <p:sp>
        <p:nvSpPr>
          <p:cNvPr id="1229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013742" y="6315075"/>
            <a:ext cx="7130258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ru-RU" altLang="ru-RU" sz="1800" dirty="0"/>
              <a:t>Отчет о текущей деятельности </a:t>
            </a:r>
            <a:r>
              <a:rPr lang="ru-RU" altLang="ru-RU" sz="1800" dirty="0" smtClean="0"/>
              <a:t>ТК </a:t>
            </a:r>
            <a:r>
              <a:rPr lang="ru-RU" altLang="ru-RU" sz="1800" dirty="0"/>
              <a:t>52 «Природный и сжиженный газы»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31788" y="1356144"/>
            <a:ext cx="8623300" cy="1020762"/>
          </a:xfrm>
          <a:prstGeom prst="rect">
            <a:avLst/>
          </a:prstGeom>
          <a:ln w="19050">
            <a:solidFill>
              <a:srgbClr val="0066CC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0485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2573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33CC"/>
              </a:buClr>
              <a:buFont typeface="Wingdings" pitchFamily="2" charset="2"/>
              <a:buBlip>
                <a:blip r:embed="rId3"/>
              </a:buBlip>
              <a:defRPr sz="16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7145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6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1717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6289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30861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5433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40005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endParaRPr lang="ru-RU" sz="800" dirty="0" smtClean="0">
              <a:solidFill>
                <a:srgbClr val="003366"/>
              </a:solidFill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rgbClr val="003366"/>
                </a:solidFill>
                <a:effectLst/>
              </a:rPr>
              <a:t>75.060 Природный </a:t>
            </a:r>
            <a:r>
              <a:rPr lang="ru-RU" sz="1600" dirty="0">
                <a:solidFill>
                  <a:srgbClr val="003366"/>
                </a:solidFill>
                <a:effectLst/>
              </a:rPr>
              <a:t>газ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3366"/>
                </a:solidFill>
                <a:effectLst/>
              </a:rPr>
              <a:t>75.160.30 </a:t>
            </a:r>
            <a:r>
              <a:rPr lang="ru-RU" sz="1600" dirty="0" smtClean="0">
                <a:solidFill>
                  <a:srgbClr val="003366"/>
                </a:solidFill>
                <a:effectLst/>
              </a:rPr>
              <a:t>Газообразное топливо</a:t>
            </a:r>
            <a:endParaRPr lang="ru-RU" sz="1600" dirty="0">
              <a:solidFill>
                <a:srgbClr val="003366"/>
              </a:solidFill>
              <a:effectLst/>
            </a:endParaRPr>
          </a:p>
        </p:txBody>
      </p:sp>
      <p:sp>
        <p:nvSpPr>
          <p:cNvPr id="2" name="TextBox 1" title="ОКС (MK (ИСО/ИНФКО МКС) 001-96) 001-2000"/>
          <p:cNvSpPr txBox="1"/>
          <p:nvPr/>
        </p:nvSpPr>
        <p:spPr>
          <a:xfrm>
            <a:off x="771524" y="1186867"/>
            <a:ext cx="4467225" cy="338554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66CC"/>
                </a:solidFill>
                <a:effectLst/>
              </a:rPr>
              <a:t>ОКС (MK (ИСО/ИНФКО МКС) 001-96) 001-2000</a:t>
            </a:r>
            <a:endParaRPr lang="ru-RU" sz="1600" b="1" dirty="0">
              <a:solidFill>
                <a:srgbClr val="0066CC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31788" y="2611648"/>
            <a:ext cx="8623300" cy="2151063"/>
          </a:xfrm>
          <a:prstGeom prst="rect">
            <a:avLst/>
          </a:prstGeom>
          <a:ln w="19050">
            <a:solidFill>
              <a:srgbClr val="0066CC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0485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2573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33CC"/>
              </a:buClr>
              <a:buFont typeface="Wingdings" pitchFamily="2" charset="2"/>
              <a:buBlip>
                <a:blip r:embed="rId3"/>
              </a:buBlip>
              <a:defRPr sz="16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7145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6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1717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6289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30861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5433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40005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endParaRPr lang="ru-RU" sz="800" dirty="0" smtClean="0">
              <a:solidFill>
                <a:srgbClr val="003366"/>
              </a:solidFill>
              <a:effectLst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rgbClr val="003366"/>
                </a:solidFill>
                <a:effectLst/>
              </a:rPr>
              <a:t>газ горючий природный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3366"/>
                </a:solidFill>
                <a:effectLst/>
              </a:rPr>
              <a:t>газ горючий искусственный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3366"/>
                </a:solidFill>
                <a:effectLst/>
              </a:rPr>
              <a:t>конденсат газовый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3366"/>
                </a:solidFill>
                <a:effectLst/>
              </a:rPr>
              <a:t>гелий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3366"/>
                </a:solidFill>
                <a:effectLst/>
              </a:rPr>
              <a:t>газ нефтепереработки и пиролиза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3366"/>
                </a:solidFill>
                <a:effectLst/>
              </a:rPr>
              <a:t>продукты газоперерабатывающих заводов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ru-RU" sz="1800" dirty="0" smtClean="0">
              <a:effectLst/>
            </a:endParaRPr>
          </a:p>
        </p:txBody>
      </p:sp>
      <p:sp>
        <p:nvSpPr>
          <p:cNvPr id="10" name="TextBox 9" title="ОКС (MK (ИСО/ИНФКО МКС) 001-96) 001-2000"/>
          <p:cNvSpPr txBox="1"/>
          <p:nvPr/>
        </p:nvSpPr>
        <p:spPr>
          <a:xfrm>
            <a:off x="771524" y="2455490"/>
            <a:ext cx="4467225" cy="338554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66CC"/>
                </a:solidFill>
                <a:effectLst/>
              </a:rPr>
              <a:t>ОКП 005-93 в группировке 02 7000</a:t>
            </a:r>
            <a:endParaRPr lang="ru-RU" sz="1600" b="1" dirty="0">
              <a:solidFill>
                <a:srgbClr val="0066CC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1788" y="4934173"/>
            <a:ext cx="8623299" cy="1077218"/>
          </a:xfrm>
          <a:prstGeom prst="rect">
            <a:avLst/>
          </a:prstGeom>
          <a:ln w="19050">
            <a:solidFill>
              <a:srgbClr val="0066CC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3366"/>
                </a:solidFill>
              </a:rPr>
              <a:t>Основной целью деятельности ТК 52 является нормативное обеспечение указанной продукции на всех этапах от производства до подачи потребителю, в том числе установление показателей, характеризующих качество продукции, их нормирование, разработка методов отбора проб, определения  физико-химических свойств, стандартизация терминологии в данной области</a:t>
            </a:r>
            <a:endParaRPr lang="ru-RU" sz="1600" b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93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2030400" y="512445"/>
            <a:ext cx="7219950" cy="457200"/>
          </a:xfrm>
        </p:spPr>
        <p:txBody>
          <a:bodyPr/>
          <a:lstStyle/>
          <a:p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2400" dirty="0"/>
              <a:t>Состав ТК 52</a:t>
            </a:r>
            <a:r>
              <a:rPr lang="en-US" altLang="ru-RU" sz="2400" dirty="0"/>
              <a:t> – </a:t>
            </a:r>
            <a:r>
              <a:rPr lang="en-US" altLang="ru-RU" sz="2400" dirty="0" smtClean="0"/>
              <a:t>40 (47) </a:t>
            </a:r>
            <a:r>
              <a:rPr lang="ru-RU" altLang="ru-RU" sz="2400" dirty="0" smtClean="0"/>
              <a:t>организаций</a:t>
            </a:r>
            <a:endParaRPr lang="ru-RU" altLang="ru-RU" sz="2400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1524211"/>
            <a:ext cx="9144000" cy="52673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ru-RU" sz="2400" dirty="0" smtClean="0"/>
              <a:t>	</a:t>
            </a:r>
            <a:r>
              <a:rPr lang="ru-RU" altLang="ru-RU" sz="2400" dirty="0" smtClean="0"/>
              <a:t>	</a:t>
            </a:r>
            <a:endParaRPr lang="ru-RU" altLang="ru-RU" sz="1800" dirty="0" smtClean="0"/>
          </a:p>
          <a:p>
            <a:endParaRPr lang="ru-RU" altLang="ru-RU" sz="2000" dirty="0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37013A2D-2FE3-40A6-A25C-93306F46226A}" type="slidenum">
              <a:rPr lang="en-US" altLang="ru-RU" sz="2000" smtClean="0"/>
              <a:pPr eaLnBrk="1" hangingPunct="1"/>
              <a:t>4</a:t>
            </a:fld>
            <a:endParaRPr lang="ru-RU" altLang="ru-RU" sz="2000" dirty="0" smtClean="0"/>
          </a:p>
        </p:txBody>
      </p:sp>
      <p:sp>
        <p:nvSpPr>
          <p:cNvPr id="1229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80406" y="6334125"/>
            <a:ext cx="7163593" cy="523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ru-RU" altLang="ru-RU" sz="1800" dirty="0"/>
              <a:t>Отчет о текущей деятельности </a:t>
            </a:r>
            <a:r>
              <a:rPr lang="ru-RU" altLang="ru-RU" sz="1800" dirty="0" smtClean="0"/>
              <a:t>ТК </a:t>
            </a:r>
            <a:r>
              <a:rPr lang="ru-RU" altLang="ru-RU" sz="1800" dirty="0"/>
              <a:t>52 «Природный и сжиженный газы»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31790" y="1176424"/>
            <a:ext cx="8623300" cy="632785"/>
          </a:xfrm>
          <a:prstGeom prst="rect">
            <a:avLst/>
          </a:prstGeom>
          <a:ln w="19050">
            <a:solidFill>
              <a:srgbClr val="0066CC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0485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2573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33CC"/>
              </a:buClr>
              <a:buFont typeface="Wingdings" pitchFamily="2" charset="2"/>
              <a:buBlip>
                <a:blip r:embed="rId3"/>
              </a:buBlip>
              <a:defRPr sz="16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7145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6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1717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6289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30861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5433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40005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endParaRPr lang="ru-RU" sz="1600" dirty="0" smtClean="0">
              <a:solidFill>
                <a:srgbClr val="003366"/>
              </a:solidFill>
              <a:effectLst/>
            </a:endParaRPr>
          </a:p>
          <a:p>
            <a:pPr marL="0" indent="0"/>
            <a:r>
              <a:rPr lang="ru-RU" sz="1200" dirty="0">
                <a:solidFill>
                  <a:srgbClr val="003366"/>
                </a:solidFill>
                <a:effectLst/>
              </a:rPr>
              <a:t>Минэнерго </a:t>
            </a:r>
            <a:r>
              <a:rPr lang="ru-RU" sz="1200" dirty="0" smtClean="0">
                <a:solidFill>
                  <a:srgbClr val="003366"/>
                </a:solidFill>
                <a:effectLst/>
              </a:rPr>
              <a:t>России, Минприроды России, МЧС России, </a:t>
            </a:r>
            <a:r>
              <a:rPr lang="ru-RU" sz="1200" dirty="0" err="1">
                <a:solidFill>
                  <a:srgbClr val="003366"/>
                </a:solidFill>
                <a:effectLst/>
              </a:rPr>
              <a:t>Росстандарт</a:t>
            </a:r>
            <a:endParaRPr lang="ru-RU" sz="1200" dirty="0">
              <a:solidFill>
                <a:srgbClr val="003366"/>
              </a:solidFill>
              <a:effectLst/>
            </a:endParaRPr>
          </a:p>
        </p:txBody>
      </p:sp>
      <p:sp>
        <p:nvSpPr>
          <p:cNvPr id="2" name="TextBox 1" title="ОКС (MK (ИСО/ИНФКО МКС) 001-96) 001-2000"/>
          <p:cNvSpPr txBox="1"/>
          <p:nvPr/>
        </p:nvSpPr>
        <p:spPr>
          <a:xfrm>
            <a:off x="331791" y="1171034"/>
            <a:ext cx="3297236" cy="276999"/>
          </a:xfrm>
          <a:prstGeom prst="rect">
            <a:avLst/>
          </a:prstGeom>
          <a:solidFill>
            <a:srgbClr val="0066CC"/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effectLst/>
              </a:rPr>
              <a:t>Федеральные органы исполнительной власти</a:t>
            </a:r>
            <a:endParaRPr lang="ru-RU" sz="1200" b="1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31793" y="1904993"/>
            <a:ext cx="8623300" cy="520739"/>
          </a:xfrm>
          <a:prstGeom prst="rect">
            <a:avLst/>
          </a:prstGeom>
          <a:ln w="19050">
            <a:solidFill>
              <a:srgbClr val="0066CC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0485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2573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33CC"/>
              </a:buClr>
              <a:buFont typeface="Wingdings" pitchFamily="2" charset="2"/>
              <a:buBlip>
                <a:blip r:embed="rId3"/>
              </a:buBlip>
              <a:defRPr sz="16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7145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6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1717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6289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30861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5433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40005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ru-RU" sz="1600" dirty="0">
                <a:solidFill>
                  <a:srgbClr val="003366"/>
                </a:solidFill>
                <a:effectLst/>
              </a:rPr>
              <a:t>ФГУП «ВНИИМС» </a:t>
            </a:r>
          </a:p>
          <a:p>
            <a:pPr marL="0" indent="0"/>
            <a:r>
              <a:rPr lang="ru-RU" sz="1200" dirty="0">
                <a:solidFill>
                  <a:srgbClr val="003366"/>
                </a:solidFill>
                <a:effectLst/>
              </a:rPr>
              <a:t>ФГУП «ВНИИМ им. Д.И. Менделеева», ФГУП «УНИИМ», ФГУП «ВНИЦСМВ</a:t>
            </a:r>
            <a:r>
              <a:rPr lang="ru-RU" sz="1200" dirty="0" smtClean="0">
                <a:solidFill>
                  <a:srgbClr val="003366"/>
                </a:solidFill>
                <a:effectLst/>
              </a:rPr>
              <a:t>», ФГУП «ВНИИМС», </a:t>
            </a:r>
            <a:r>
              <a:rPr lang="ru-RU" sz="1200" b="0" dirty="0">
                <a:solidFill>
                  <a:srgbClr val="003366"/>
                </a:solidFill>
                <a:effectLst/>
              </a:rPr>
              <a:t>ФГУП "</a:t>
            </a:r>
            <a:r>
              <a:rPr lang="ru-RU" sz="1200" b="0" dirty="0" smtClean="0">
                <a:solidFill>
                  <a:srgbClr val="003366"/>
                </a:solidFill>
                <a:effectLst/>
              </a:rPr>
              <a:t>ВНИИФТРИ"</a:t>
            </a:r>
            <a:endParaRPr lang="ru-RU" sz="1200" b="0" dirty="0">
              <a:solidFill>
                <a:srgbClr val="003366"/>
              </a:solidFill>
              <a:effectLst/>
            </a:endParaRPr>
          </a:p>
          <a:p>
            <a:pPr marL="0" indent="0"/>
            <a:endParaRPr lang="ru-RU" sz="1200" dirty="0">
              <a:solidFill>
                <a:srgbClr val="003366"/>
              </a:solidFill>
              <a:effectLst/>
            </a:endParaRPr>
          </a:p>
        </p:txBody>
      </p:sp>
      <p:sp>
        <p:nvSpPr>
          <p:cNvPr id="12" name="TextBox 11" title="ОКС (MK (ИСО/ИНФКО МКС) 001-96) 001-2000"/>
          <p:cNvSpPr txBox="1"/>
          <p:nvPr/>
        </p:nvSpPr>
        <p:spPr>
          <a:xfrm>
            <a:off x="331794" y="1911138"/>
            <a:ext cx="3297236" cy="276999"/>
          </a:xfrm>
          <a:prstGeom prst="rect">
            <a:avLst/>
          </a:prstGeom>
          <a:solidFill>
            <a:srgbClr val="0066CC"/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НИИ </a:t>
            </a:r>
            <a:r>
              <a:rPr lang="ru-RU" sz="1200" b="1" dirty="0" smtClean="0">
                <a:effectLst/>
              </a:rPr>
              <a:t>системы </a:t>
            </a:r>
            <a:r>
              <a:rPr lang="ru-RU" sz="1200" b="1" dirty="0" err="1" smtClean="0">
                <a:effectLst/>
              </a:rPr>
              <a:t>Росстандарта</a:t>
            </a:r>
            <a:endParaRPr lang="ru-RU" sz="1200" b="1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31794" y="2533563"/>
            <a:ext cx="8623300" cy="1412058"/>
          </a:xfrm>
          <a:prstGeom prst="rect">
            <a:avLst/>
          </a:prstGeom>
          <a:ln w="19050">
            <a:solidFill>
              <a:srgbClr val="0066CC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324000" numCol="3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0485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2573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33CC"/>
              </a:buClr>
              <a:buFont typeface="Wingdings" pitchFamily="2" charset="2"/>
              <a:buBlip>
                <a:blip r:embed="rId3"/>
              </a:buBlip>
              <a:defRPr sz="16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7145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6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1717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6289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30861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5433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40005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ru-RU" sz="1200" dirty="0" smtClean="0">
                <a:solidFill>
                  <a:srgbClr val="003366"/>
                </a:solidFill>
                <a:effectLst/>
              </a:rPr>
              <a:t>ООО «Газпром ВНИИГАЗ» </a:t>
            </a:r>
          </a:p>
          <a:p>
            <a:pPr marL="0" indent="0"/>
            <a:r>
              <a:rPr lang="ru-RU" sz="1200" dirty="0" smtClean="0">
                <a:solidFill>
                  <a:srgbClr val="003366"/>
                </a:solidFill>
                <a:effectLst/>
              </a:rPr>
              <a:t>ОАО </a:t>
            </a:r>
            <a:r>
              <a:rPr lang="ru-RU" sz="1200" dirty="0">
                <a:solidFill>
                  <a:srgbClr val="003366"/>
                </a:solidFill>
                <a:effectLst/>
              </a:rPr>
              <a:t>«</a:t>
            </a:r>
            <a:r>
              <a:rPr lang="ru-RU" sz="1200" dirty="0" smtClean="0">
                <a:solidFill>
                  <a:srgbClr val="003366"/>
                </a:solidFill>
                <a:effectLst/>
              </a:rPr>
              <a:t>ВНИИУС»</a:t>
            </a:r>
          </a:p>
          <a:p>
            <a:pPr marL="0" indent="0"/>
            <a:r>
              <a:rPr lang="ru-RU" sz="1200" dirty="0" smtClean="0">
                <a:solidFill>
                  <a:srgbClr val="003366"/>
                </a:solidFill>
                <a:effectLst/>
              </a:rPr>
              <a:t>ОАО </a:t>
            </a:r>
            <a:r>
              <a:rPr lang="ru-RU" sz="1200" dirty="0">
                <a:solidFill>
                  <a:srgbClr val="003366"/>
                </a:solidFill>
                <a:effectLst/>
              </a:rPr>
              <a:t>«ВНИИ </a:t>
            </a:r>
            <a:r>
              <a:rPr lang="ru-RU" sz="1200" dirty="0" smtClean="0">
                <a:solidFill>
                  <a:srgbClr val="003366"/>
                </a:solidFill>
                <a:effectLst/>
              </a:rPr>
              <a:t>НП»</a:t>
            </a:r>
          </a:p>
          <a:p>
            <a:pPr marL="0" indent="0"/>
            <a:r>
              <a:rPr lang="ru-RU" sz="1200" dirty="0" smtClean="0">
                <a:solidFill>
                  <a:srgbClr val="003366"/>
                </a:solidFill>
                <a:effectLst/>
              </a:rPr>
              <a:t>ОАО </a:t>
            </a:r>
            <a:r>
              <a:rPr lang="ru-RU" sz="1200" dirty="0">
                <a:solidFill>
                  <a:srgbClr val="003366"/>
                </a:solidFill>
                <a:effectLst/>
              </a:rPr>
              <a:t>«</a:t>
            </a:r>
            <a:r>
              <a:rPr lang="ru-RU" sz="1200" dirty="0" err="1" smtClean="0">
                <a:solidFill>
                  <a:srgbClr val="003366"/>
                </a:solidFill>
                <a:effectLst/>
              </a:rPr>
              <a:t>ВНИИнефть</a:t>
            </a:r>
            <a:r>
              <a:rPr lang="ru-RU" sz="1200" dirty="0" smtClean="0">
                <a:solidFill>
                  <a:srgbClr val="003366"/>
                </a:solidFill>
                <a:effectLst/>
              </a:rPr>
              <a:t>» </a:t>
            </a:r>
          </a:p>
          <a:p>
            <a:pPr marL="0" indent="0"/>
            <a:r>
              <a:rPr lang="ru-RU" sz="1200" dirty="0" smtClean="0">
                <a:solidFill>
                  <a:srgbClr val="003366"/>
                </a:solidFill>
                <a:effectLst/>
              </a:rPr>
              <a:t>ОАО </a:t>
            </a:r>
            <a:r>
              <a:rPr lang="ru-RU" sz="1200" dirty="0">
                <a:solidFill>
                  <a:srgbClr val="003366"/>
                </a:solidFill>
                <a:effectLst/>
              </a:rPr>
              <a:t>«</a:t>
            </a:r>
            <a:r>
              <a:rPr lang="ru-RU" sz="1200" dirty="0" err="1" smtClean="0">
                <a:solidFill>
                  <a:srgbClr val="003366"/>
                </a:solidFill>
                <a:effectLst/>
              </a:rPr>
              <a:t>ВНИПИгаздобыча</a:t>
            </a:r>
            <a:r>
              <a:rPr lang="ru-RU" sz="1200" dirty="0" smtClean="0">
                <a:solidFill>
                  <a:srgbClr val="003366"/>
                </a:solidFill>
                <a:effectLst/>
              </a:rPr>
              <a:t>»</a:t>
            </a:r>
          </a:p>
          <a:p>
            <a:pPr marL="0" indent="0"/>
            <a:r>
              <a:rPr lang="ru-RU" sz="1200" b="0" dirty="0" smtClean="0">
                <a:solidFill>
                  <a:srgbClr val="003366"/>
                </a:solidFill>
                <a:effectLst/>
              </a:rPr>
              <a:t>ОАО "</a:t>
            </a:r>
            <a:r>
              <a:rPr lang="ru-RU" sz="1200" b="0" dirty="0" err="1" smtClean="0">
                <a:solidFill>
                  <a:srgbClr val="003366"/>
                </a:solidFill>
                <a:effectLst/>
              </a:rPr>
              <a:t>СевКавНИПИГАЗ</a:t>
            </a:r>
            <a:r>
              <a:rPr lang="ru-RU" sz="1200" b="0" dirty="0" smtClean="0">
                <a:solidFill>
                  <a:srgbClr val="003366"/>
                </a:solidFill>
                <a:effectLst/>
              </a:rPr>
              <a:t>"</a:t>
            </a:r>
          </a:p>
          <a:p>
            <a:pPr marL="0" indent="0"/>
            <a:r>
              <a:rPr lang="ru-RU" sz="1200" dirty="0" smtClean="0">
                <a:solidFill>
                  <a:srgbClr val="003366"/>
                </a:solidFill>
                <a:effectLst/>
              </a:rPr>
              <a:t>ОАО «ВТИ</a:t>
            </a:r>
            <a:r>
              <a:rPr lang="ru-RU" sz="1200" dirty="0">
                <a:solidFill>
                  <a:srgbClr val="003366"/>
                </a:solidFill>
                <a:effectLst/>
              </a:rPr>
              <a:t>» </a:t>
            </a:r>
            <a:endParaRPr lang="ru-RU" sz="1200" dirty="0" smtClean="0">
              <a:solidFill>
                <a:srgbClr val="003366"/>
              </a:solidFill>
              <a:effectLst/>
            </a:endParaRPr>
          </a:p>
          <a:p>
            <a:pPr marL="0" indent="0"/>
            <a:r>
              <a:rPr lang="ru-RU" sz="1200" dirty="0" smtClean="0">
                <a:solidFill>
                  <a:srgbClr val="003366"/>
                </a:solidFill>
                <a:effectLst/>
              </a:rPr>
              <a:t>ОАО «</a:t>
            </a:r>
            <a:r>
              <a:rPr lang="ru-RU" sz="1200" dirty="0">
                <a:solidFill>
                  <a:srgbClr val="003366"/>
                </a:solidFill>
                <a:effectLst/>
              </a:rPr>
              <a:t>Газпром </a:t>
            </a:r>
            <a:r>
              <a:rPr lang="ru-RU" sz="1200" dirty="0" err="1" smtClean="0">
                <a:solidFill>
                  <a:srgbClr val="003366"/>
                </a:solidFill>
                <a:effectLst/>
              </a:rPr>
              <a:t>промгаз</a:t>
            </a:r>
            <a:r>
              <a:rPr lang="ru-RU" sz="1200" dirty="0" smtClean="0">
                <a:solidFill>
                  <a:srgbClr val="003366"/>
                </a:solidFill>
                <a:effectLst/>
              </a:rPr>
              <a:t>»</a:t>
            </a:r>
          </a:p>
          <a:p>
            <a:pPr marL="0" indent="0"/>
            <a:r>
              <a:rPr lang="ru-RU" sz="1200" dirty="0" smtClean="0">
                <a:solidFill>
                  <a:srgbClr val="003366"/>
                </a:solidFill>
                <a:effectLst/>
              </a:rPr>
              <a:t>ОАО «Газпром автоматизация» </a:t>
            </a:r>
            <a:br>
              <a:rPr lang="ru-RU" sz="1200" dirty="0" smtClean="0">
                <a:solidFill>
                  <a:srgbClr val="003366"/>
                </a:solidFill>
                <a:effectLst/>
              </a:rPr>
            </a:br>
            <a:r>
              <a:rPr lang="ru-RU" sz="1200" dirty="0" smtClean="0">
                <a:solidFill>
                  <a:srgbClr val="003366"/>
                </a:solidFill>
                <a:effectLst/>
              </a:rPr>
              <a:t>ООО «</a:t>
            </a:r>
            <a:r>
              <a:rPr lang="ru-RU" sz="1200" dirty="0" err="1" smtClean="0">
                <a:solidFill>
                  <a:srgbClr val="003366"/>
                </a:solidFill>
                <a:effectLst/>
              </a:rPr>
              <a:t>ТюменНИИгипрогаз</a:t>
            </a:r>
            <a:r>
              <a:rPr lang="ru-RU" sz="1200" dirty="0" smtClean="0">
                <a:solidFill>
                  <a:srgbClr val="003366"/>
                </a:solidFill>
                <a:effectLst/>
              </a:rPr>
              <a:t>»</a:t>
            </a:r>
          </a:p>
          <a:p>
            <a:pPr marL="0" indent="0"/>
            <a:r>
              <a:rPr lang="ru-RU" sz="1200" b="0" dirty="0" smtClean="0">
                <a:solidFill>
                  <a:srgbClr val="003366"/>
                </a:solidFill>
                <a:effectLst/>
              </a:rPr>
              <a:t>ООО "Газпром </a:t>
            </a:r>
            <a:r>
              <a:rPr lang="ru-RU" sz="1200" b="0" dirty="0" err="1" smtClean="0">
                <a:solidFill>
                  <a:srgbClr val="003366"/>
                </a:solidFill>
                <a:effectLst/>
              </a:rPr>
              <a:t>газнадзор</a:t>
            </a:r>
            <a:r>
              <a:rPr lang="ru-RU" sz="1200" b="0" dirty="0" smtClean="0">
                <a:solidFill>
                  <a:srgbClr val="003366"/>
                </a:solidFill>
                <a:effectLst/>
              </a:rPr>
              <a:t>» </a:t>
            </a:r>
          </a:p>
          <a:p>
            <a:pPr marL="0" indent="0"/>
            <a:r>
              <a:rPr lang="ru-RU" sz="1200" b="0" dirty="0">
                <a:solidFill>
                  <a:srgbClr val="003366"/>
                </a:solidFill>
                <a:effectLst/>
              </a:rPr>
              <a:t>ОАО “</a:t>
            </a:r>
            <a:r>
              <a:rPr lang="ru-RU" sz="1200" b="0" dirty="0" err="1">
                <a:solidFill>
                  <a:srgbClr val="003366"/>
                </a:solidFill>
                <a:effectLst/>
              </a:rPr>
              <a:t>Гипроспецгаз</a:t>
            </a:r>
            <a:r>
              <a:rPr lang="ru-RU" sz="1200" b="0" dirty="0">
                <a:solidFill>
                  <a:srgbClr val="003366"/>
                </a:solidFill>
                <a:effectLst/>
              </a:rPr>
              <a:t>" </a:t>
            </a:r>
            <a:endParaRPr lang="ru-RU" sz="1200" b="0" dirty="0" smtClean="0">
              <a:solidFill>
                <a:srgbClr val="003366"/>
              </a:solidFill>
              <a:effectLst/>
            </a:endParaRPr>
          </a:p>
          <a:p>
            <a:pPr marL="0" indent="0"/>
            <a:endParaRPr lang="ru-RU" sz="1200" dirty="0">
              <a:solidFill>
                <a:srgbClr val="003366"/>
              </a:solidFill>
              <a:effectLst/>
            </a:endParaRPr>
          </a:p>
        </p:txBody>
      </p:sp>
      <p:sp>
        <p:nvSpPr>
          <p:cNvPr id="14" name="TextBox 13" title="ОКС (MK (ИСО/ИНФКО МКС) 001-96) 001-2000"/>
          <p:cNvSpPr txBox="1"/>
          <p:nvPr/>
        </p:nvSpPr>
        <p:spPr>
          <a:xfrm>
            <a:off x="331793" y="2518677"/>
            <a:ext cx="5665252" cy="276999"/>
          </a:xfrm>
          <a:prstGeom prst="rect">
            <a:avLst/>
          </a:prstGeom>
          <a:solidFill>
            <a:srgbClr val="0066CC"/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Научно-исследовательские , проектные и научно-производственные  организации</a:t>
            </a:r>
            <a:endParaRPr lang="ru-RU" sz="1200" b="1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31794" y="4066037"/>
            <a:ext cx="8623300" cy="2209802"/>
          </a:xfrm>
          <a:prstGeom prst="rect">
            <a:avLst/>
          </a:prstGeom>
          <a:ln w="19050">
            <a:solidFill>
              <a:srgbClr val="0066CC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324000" numCol="3"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0485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2573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33CC"/>
              </a:buClr>
              <a:buFont typeface="Wingdings" pitchFamily="2" charset="2"/>
              <a:buBlip>
                <a:blip r:embed="rId3"/>
              </a:buBlip>
              <a:defRPr sz="16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7145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6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1717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6289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30861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5433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4000500" indent="-342900" algn="l" rtl="0" eaLnBrk="0" fontAlgn="base" hangingPunct="0">
              <a:lnSpc>
                <a:spcPct val="70000"/>
              </a:lnSpc>
              <a:spcBef>
                <a:spcPct val="25000"/>
              </a:spcBef>
              <a:spcAft>
                <a:spcPct val="25000"/>
              </a:spcAft>
              <a:buClr>
                <a:srgbClr val="33CC33"/>
              </a:buClr>
              <a:buFont typeface="Wingdings" pitchFamily="2" charset="2"/>
              <a:buBlip>
                <a:blip r:embed="rId3"/>
              </a:buBlip>
              <a:defRPr sz="120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/>
            <a:r>
              <a:rPr lang="ru-RU" sz="1200" dirty="0">
                <a:solidFill>
                  <a:srgbClr val="003366"/>
                </a:solidFill>
                <a:effectLst/>
              </a:rPr>
              <a:t>ОАО «Газпром»</a:t>
            </a:r>
          </a:p>
          <a:p>
            <a:pPr marL="0" indent="0"/>
            <a:r>
              <a:rPr lang="ru-RU" sz="1200" dirty="0">
                <a:solidFill>
                  <a:srgbClr val="003366"/>
                </a:solidFill>
                <a:effectLst/>
              </a:rPr>
              <a:t>ОАО «Газпром нефть» </a:t>
            </a:r>
          </a:p>
          <a:p>
            <a:pPr marL="0" indent="0"/>
            <a:r>
              <a:rPr lang="ru-RU" sz="1200" dirty="0">
                <a:solidFill>
                  <a:srgbClr val="003366"/>
                </a:solidFill>
                <a:effectLst/>
              </a:rPr>
              <a:t>ОАО «АНК «</a:t>
            </a:r>
            <a:r>
              <a:rPr lang="ru-RU" sz="1200" dirty="0" err="1">
                <a:solidFill>
                  <a:srgbClr val="003366"/>
                </a:solidFill>
                <a:effectLst/>
              </a:rPr>
              <a:t>Башнефть</a:t>
            </a:r>
            <a:r>
              <a:rPr lang="ru-RU" sz="1200" dirty="0">
                <a:solidFill>
                  <a:srgbClr val="003366"/>
                </a:solidFill>
                <a:effectLst/>
              </a:rPr>
              <a:t>» </a:t>
            </a:r>
          </a:p>
          <a:p>
            <a:pPr marL="0" indent="0"/>
            <a:r>
              <a:rPr lang="ru-RU" sz="1200" dirty="0">
                <a:solidFill>
                  <a:srgbClr val="003366"/>
                </a:solidFill>
                <a:effectLst/>
              </a:rPr>
              <a:t>ОАО «Лукойл»	</a:t>
            </a:r>
          </a:p>
          <a:p>
            <a:pPr marL="0" indent="0"/>
            <a:r>
              <a:rPr lang="ru-RU" sz="1200" dirty="0">
                <a:solidFill>
                  <a:srgbClr val="003366"/>
                </a:solidFill>
                <a:effectLst/>
              </a:rPr>
              <a:t>ОАО «НК «Роснефть»</a:t>
            </a:r>
          </a:p>
          <a:p>
            <a:pPr marL="0" indent="0"/>
            <a:r>
              <a:rPr lang="ru-RU" sz="1200" dirty="0">
                <a:solidFill>
                  <a:srgbClr val="003366"/>
                </a:solidFill>
                <a:effectLst/>
              </a:rPr>
              <a:t>ОАО «НОВАТЭК»</a:t>
            </a:r>
          </a:p>
          <a:p>
            <a:pPr marL="0" indent="0"/>
            <a:r>
              <a:rPr lang="ru-RU" sz="1200" dirty="0">
                <a:solidFill>
                  <a:srgbClr val="003366"/>
                </a:solidFill>
                <a:effectLst/>
              </a:rPr>
              <a:t>ОАО «СИБУР Холдинг»</a:t>
            </a:r>
          </a:p>
          <a:p>
            <a:pPr marL="0" indent="0"/>
            <a:r>
              <a:rPr lang="ru-RU" sz="1200" dirty="0">
                <a:solidFill>
                  <a:srgbClr val="003366"/>
                </a:solidFill>
                <a:effectLst/>
              </a:rPr>
              <a:t>ОАО «Сургутнефтегаз»</a:t>
            </a:r>
          </a:p>
          <a:p>
            <a:pPr marL="0" indent="0"/>
            <a:r>
              <a:rPr lang="ru-RU" sz="1200" dirty="0">
                <a:solidFill>
                  <a:srgbClr val="003366"/>
                </a:solidFill>
                <a:effectLst/>
              </a:rPr>
              <a:t>ОАО «Татнефть»</a:t>
            </a:r>
          </a:p>
          <a:p>
            <a:pPr marL="0" indent="0"/>
            <a:r>
              <a:rPr lang="ru-RU" sz="1200" dirty="0">
                <a:solidFill>
                  <a:srgbClr val="003366"/>
                </a:solidFill>
                <a:effectLst/>
              </a:rPr>
              <a:t>ЗАО «Нортгаз»</a:t>
            </a:r>
          </a:p>
          <a:p>
            <a:pPr marL="0" indent="0"/>
            <a:r>
              <a:rPr lang="ru-RU" sz="1200" dirty="0" smtClean="0">
                <a:solidFill>
                  <a:srgbClr val="003366"/>
                </a:solidFill>
                <a:effectLst/>
              </a:rPr>
              <a:t>ООО </a:t>
            </a:r>
            <a:r>
              <a:rPr lang="ru-RU" sz="1200" dirty="0">
                <a:solidFill>
                  <a:srgbClr val="003366"/>
                </a:solidFill>
                <a:effectLst/>
              </a:rPr>
              <a:t>«Газпром переработка» </a:t>
            </a:r>
            <a:endParaRPr lang="ru-RU" sz="1200" dirty="0" smtClean="0">
              <a:solidFill>
                <a:srgbClr val="003366"/>
              </a:solidFill>
              <a:effectLst/>
            </a:endParaRPr>
          </a:p>
          <a:p>
            <a:pPr marL="0" indent="0"/>
            <a:r>
              <a:rPr lang="ru-RU" sz="1200" dirty="0" smtClean="0">
                <a:solidFill>
                  <a:srgbClr val="003366"/>
                </a:solidFill>
                <a:effectLst/>
              </a:rPr>
              <a:t>ООО </a:t>
            </a:r>
            <a:r>
              <a:rPr lang="ru-RU" sz="1200" dirty="0">
                <a:solidFill>
                  <a:srgbClr val="003366"/>
                </a:solidFill>
                <a:effectLst/>
              </a:rPr>
              <a:t>"Газпром газомоторное топливо"</a:t>
            </a:r>
          </a:p>
          <a:p>
            <a:pPr marL="0" indent="0"/>
            <a:r>
              <a:rPr lang="ru-RU" sz="1200" dirty="0" smtClean="0">
                <a:solidFill>
                  <a:srgbClr val="003366"/>
                </a:solidFill>
                <a:effectLst/>
              </a:rPr>
              <a:t>ООО </a:t>
            </a:r>
            <a:r>
              <a:rPr lang="ru-RU" sz="1200" dirty="0">
                <a:solidFill>
                  <a:srgbClr val="003366"/>
                </a:solidFill>
                <a:effectLst/>
              </a:rPr>
              <a:t>«Газпром добыча Астрахань»</a:t>
            </a:r>
          </a:p>
          <a:p>
            <a:pPr marL="0" indent="0"/>
            <a:r>
              <a:rPr lang="ru-RU" sz="1200" dirty="0">
                <a:solidFill>
                  <a:srgbClr val="003366"/>
                </a:solidFill>
                <a:effectLst/>
              </a:rPr>
              <a:t>ООО «Газпром добыча Краснодар»</a:t>
            </a:r>
          </a:p>
          <a:p>
            <a:pPr marL="0" indent="0"/>
            <a:r>
              <a:rPr lang="ru-RU" sz="1200" dirty="0">
                <a:solidFill>
                  <a:srgbClr val="003366"/>
                </a:solidFill>
                <a:effectLst/>
              </a:rPr>
              <a:t>ООО «Газпром добыча Оренбург»</a:t>
            </a:r>
          </a:p>
          <a:p>
            <a:pPr marL="0" indent="0"/>
            <a:r>
              <a:rPr lang="ru-RU" sz="1200" dirty="0">
                <a:solidFill>
                  <a:srgbClr val="003366"/>
                </a:solidFill>
                <a:effectLst/>
              </a:rPr>
              <a:t>ООО «Газпром добыча Уренгой</a:t>
            </a:r>
            <a:r>
              <a:rPr lang="ru-RU" sz="1200" dirty="0" smtClean="0">
                <a:solidFill>
                  <a:srgbClr val="003366"/>
                </a:solidFill>
                <a:effectLst/>
              </a:rPr>
              <a:t>»</a:t>
            </a:r>
            <a:endParaRPr lang="ru-RU" sz="1200" dirty="0">
              <a:solidFill>
                <a:srgbClr val="003366"/>
              </a:solidFill>
              <a:effectLst/>
            </a:endParaRPr>
          </a:p>
          <a:p>
            <a:pPr marL="0" indent="0"/>
            <a:r>
              <a:rPr lang="ru-RU" sz="1200" dirty="0">
                <a:solidFill>
                  <a:srgbClr val="003366"/>
                </a:solidFill>
                <a:effectLst/>
              </a:rPr>
              <a:t>ООО «Газпром </a:t>
            </a:r>
            <a:r>
              <a:rPr lang="ru-RU" sz="1200" dirty="0" err="1">
                <a:solidFill>
                  <a:srgbClr val="003366"/>
                </a:solidFill>
                <a:effectLst/>
              </a:rPr>
              <a:t>трансгаз</a:t>
            </a:r>
            <a:r>
              <a:rPr lang="ru-RU" sz="1200" dirty="0">
                <a:solidFill>
                  <a:srgbClr val="003366"/>
                </a:solidFill>
                <a:effectLst/>
              </a:rPr>
              <a:t> Волгоград</a:t>
            </a:r>
            <a:r>
              <a:rPr lang="ru-RU" sz="1200" dirty="0" smtClean="0">
                <a:solidFill>
                  <a:srgbClr val="003366"/>
                </a:solidFill>
                <a:effectLst/>
              </a:rPr>
              <a:t>»</a:t>
            </a:r>
          </a:p>
          <a:p>
            <a:pPr marL="0" indent="0"/>
            <a:r>
              <a:rPr lang="ru-RU" sz="1200" dirty="0" smtClean="0">
                <a:solidFill>
                  <a:srgbClr val="003366"/>
                </a:solidFill>
                <a:effectLst/>
              </a:rPr>
              <a:t>ООО </a:t>
            </a:r>
            <a:r>
              <a:rPr lang="ru-RU" sz="1200" dirty="0">
                <a:solidFill>
                  <a:srgbClr val="003366"/>
                </a:solidFill>
                <a:effectLst/>
              </a:rPr>
              <a:t>«Газпром трансгаз Краснодар» </a:t>
            </a:r>
            <a:r>
              <a:rPr lang="ru-RU" sz="1200" dirty="0" smtClean="0">
                <a:solidFill>
                  <a:srgbClr val="003366"/>
                </a:solidFill>
                <a:effectLst/>
              </a:rPr>
              <a:t/>
            </a:r>
            <a:br>
              <a:rPr lang="ru-RU" sz="1200" dirty="0" smtClean="0">
                <a:solidFill>
                  <a:srgbClr val="003366"/>
                </a:solidFill>
                <a:effectLst/>
              </a:rPr>
            </a:br>
            <a:r>
              <a:rPr lang="ru-RU" sz="1200" b="0" dirty="0" smtClean="0">
                <a:solidFill>
                  <a:srgbClr val="003366"/>
                </a:solidFill>
                <a:effectLst/>
              </a:rPr>
              <a:t>ООО "Газпром трансгаз Махачкала"</a:t>
            </a:r>
          </a:p>
          <a:p>
            <a:pPr marL="0" indent="0"/>
            <a:r>
              <a:rPr lang="ru-RU" sz="1200" dirty="0" smtClean="0">
                <a:solidFill>
                  <a:srgbClr val="003366"/>
                </a:solidFill>
                <a:effectLst/>
              </a:rPr>
              <a:t>ООО «Газпром трансгаз Москва» </a:t>
            </a:r>
          </a:p>
          <a:p>
            <a:pPr marL="0" indent="0"/>
            <a:r>
              <a:rPr lang="ru-RU" sz="1200" b="0" dirty="0" smtClean="0">
                <a:solidFill>
                  <a:srgbClr val="003366"/>
                </a:solidFill>
                <a:effectLst/>
              </a:rPr>
              <a:t>ООО «Газпром трансгаз Нижний Новгород»</a:t>
            </a:r>
          </a:p>
          <a:p>
            <a:pPr marL="0" indent="0"/>
            <a:r>
              <a:rPr lang="ru-RU" sz="1200" dirty="0" smtClean="0">
                <a:solidFill>
                  <a:srgbClr val="003366"/>
                </a:solidFill>
                <a:effectLst/>
              </a:rPr>
              <a:t>ООО </a:t>
            </a:r>
            <a:r>
              <a:rPr lang="ru-RU" sz="1200" dirty="0">
                <a:solidFill>
                  <a:srgbClr val="003366"/>
                </a:solidFill>
                <a:effectLst/>
              </a:rPr>
              <a:t>«Газпром трансгаз Санкт-Петербург»</a:t>
            </a:r>
          </a:p>
          <a:p>
            <a:pPr marL="0" indent="0"/>
            <a:r>
              <a:rPr lang="ru-RU" sz="1200" dirty="0" smtClean="0">
                <a:solidFill>
                  <a:srgbClr val="003366"/>
                </a:solidFill>
                <a:effectLst/>
              </a:rPr>
              <a:t>ООО </a:t>
            </a:r>
            <a:r>
              <a:rPr lang="ru-RU" sz="1200" dirty="0">
                <a:solidFill>
                  <a:srgbClr val="003366"/>
                </a:solidFill>
                <a:effectLst/>
              </a:rPr>
              <a:t>«Газпром трансгаз Саратов»</a:t>
            </a:r>
          </a:p>
          <a:p>
            <a:pPr marL="0" indent="0"/>
            <a:r>
              <a:rPr lang="ru-RU" sz="1200" dirty="0">
                <a:solidFill>
                  <a:srgbClr val="003366"/>
                </a:solidFill>
                <a:effectLst/>
              </a:rPr>
              <a:t>ООО «Газпром трансгаз Ставрополь»</a:t>
            </a:r>
          </a:p>
          <a:p>
            <a:pPr marL="0" indent="0"/>
            <a:r>
              <a:rPr lang="ru-RU" sz="1200" dirty="0">
                <a:solidFill>
                  <a:srgbClr val="003366"/>
                </a:solidFill>
                <a:effectLst/>
              </a:rPr>
              <a:t>ООО «Газпром трансгаз Ухта</a:t>
            </a:r>
            <a:r>
              <a:rPr lang="ru-RU" sz="1200" dirty="0" smtClean="0">
                <a:solidFill>
                  <a:srgbClr val="003366"/>
                </a:solidFill>
                <a:effectLst/>
              </a:rPr>
              <a:t>»</a:t>
            </a:r>
          </a:p>
          <a:p>
            <a:pPr marL="0" indent="0"/>
            <a:r>
              <a:rPr lang="ru-RU" sz="1200" b="0" dirty="0" smtClean="0">
                <a:solidFill>
                  <a:srgbClr val="003366"/>
                </a:solidFill>
                <a:effectLst/>
              </a:rPr>
              <a:t>ООО «Газпром </a:t>
            </a:r>
            <a:r>
              <a:rPr lang="ru-RU" sz="1200" b="0" dirty="0" err="1" smtClean="0">
                <a:solidFill>
                  <a:srgbClr val="003366"/>
                </a:solidFill>
                <a:effectLst/>
              </a:rPr>
              <a:t>энергохолдинг</a:t>
            </a:r>
            <a:r>
              <a:rPr lang="ru-RU" sz="1200" b="0" dirty="0" smtClean="0">
                <a:solidFill>
                  <a:srgbClr val="003366"/>
                </a:solidFill>
                <a:effectLst/>
              </a:rPr>
              <a:t>»</a:t>
            </a:r>
            <a:endParaRPr lang="ru-RU" sz="1200" b="0" dirty="0">
              <a:solidFill>
                <a:srgbClr val="003366"/>
              </a:solidFill>
              <a:effectLst/>
            </a:endParaRPr>
          </a:p>
          <a:p>
            <a:pPr marL="0" indent="0"/>
            <a:endParaRPr lang="ru-RU" sz="1200" dirty="0" smtClean="0">
              <a:solidFill>
                <a:srgbClr val="003366"/>
              </a:solidFill>
              <a:effectLst/>
            </a:endParaRPr>
          </a:p>
        </p:txBody>
      </p:sp>
      <p:sp>
        <p:nvSpPr>
          <p:cNvPr id="16" name="TextBox 15" title="ОКС (MK (ИСО/ИНФКО МКС) 001-96) 001-2000"/>
          <p:cNvSpPr txBox="1"/>
          <p:nvPr/>
        </p:nvSpPr>
        <p:spPr>
          <a:xfrm>
            <a:off x="331799" y="4066037"/>
            <a:ext cx="3297236" cy="276999"/>
          </a:xfrm>
          <a:prstGeom prst="rect">
            <a:avLst/>
          </a:prstGeom>
          <a:solidFill>
            <a:srgbClr val="0066CC"/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Нефтегазовые компании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14433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030400" y="511200"/>
            <a:ext cx="7221600" cy="457200"/>
          </a:xfrm>
        </p:spPr>
        <p:txBody>
          <a:bodyPr/>
          <a:lstStyle/>
          <a:p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2400" dirty="0" smtClean="0"/>
              <a:t>Организационная структура ТК 52</a:t>
            </a:r>
          </a:p>
        </p:txBody>
      </p:sp>
      <p:sp>
        <p:nvSpPr>
          <p:cNvPr id="10243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43BC9858-3ABA-4296-96A5-24861F116AA8}" type="slidenum">
              <a:rPr lang="en-US" altLang="ru-RU" sz="2000" smtClean="0"/>
              <a:pPr eaLnBrk="1" hangingPunct="1"/>
              <a:t>5</a:t>
            </a:fld>
            <a:endParaRPr lang="ru-RU" altLang="ru-RU" sz="2000" smtClean="0"/>
          </a:p>
        </p:txBody>
      </p:sp>
      <p:sp>
        <p:nvSpPr>
          <p:cNvPr id="1024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35678" y="6315075"/>
            <a:ext cx="7208321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ru-RU" altLang="ru-RU" sz="1800" dirty="0"/>
              <a:t>Отчет о текущей деятельности </a:t>
            </a:r>
            <a:r>
              <a:rPr lang="ru-RU" altLang="ru-RU" sz="1800" dirty="0" smtClean="0"/>
              <a:t>ТК </a:t>
            </a:r>
            <a:r>
              <a:rPr lang="ru-RU" altLang="ru-RU" sz="1800" dirty="0"/>
              <a:t>52 «Природный и сжиженный газы»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3508" y="2259084"/>
            <a:ext cx="2324100" cy="338554"/>
          </a:xfrm>
          <a:prstGeom prst="rect">
            <a:avLst/>
          </a:prstGeom>
          <a:solidFill>
            <a:srgbClr val="99CCFF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3366"/>
                </a:solidFill>
              </a:rPr>
              <a:t>ОАО «Газпром»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3508" y="1920530"/>
            <a:ext cx="2324100" cy="338554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Председатель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9361" y="4457668"/>
            <a:ext cx="2349954" cy="338554"/>
          </a:xfrm>
          <a:prstGeom prst="rect">
            <a:avLst/>
          </a:prstGeom>
          <a:solidFill>
            <a:srgbClr val="99CCFF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3366"/>
                </a:solidFill>
              </a:rPr>
              <a:t>ООО «Газпром ВНИИГАЗ»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09361" y="3872893"/>
            <a:ext cx="2349954" cy="584775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600" b="1" dirty="0" smtClean="0"/>
              <a:t>ПК 1 Природный газ</a:t>
            </a:r>
          </a:p>
          <a:p>
            <a:pPr algn="ctr"/>
            <a:endParaRPr lang="ru-RU" sz="16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233512" y="4449334"/>
            <a:ext cx="2324100" cy="338554"/>
          </a:xfrm>
          <a:prstGeom prst="rect">
            <a:avLst/>
          </a:prstGeom>
          <a:solidFill>
            <a:srgbClr val="99CCFF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3366"/>
                </a:solidFill>
              </a:rPr>
              <a:t>ОАО «ВНИИУС»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33511" y="3864559"/>
            <a:ext cx="2324100" cy="584775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ПК 2 Сжиженные углеводородные газы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33509" y="3240618"/>
            <a:ext cx="2324099" cy="338554"/>
          </a:xfrm>
          <a:prstGeom prst="rect">
            <a:avLst/>
          </a:prstGeom>
          <a:solidFill>
            <a:srgbClr val="99CCFF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3366"/>
                </a:solidFill>
              </a:rPr>
              <a:t>ООО «Газпром ВНИИГАЗ»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33509" y="2902064"/>
            <a:ext cx="2324099" cy="338554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Секретариат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53125" y="4469889"/>
            <a:ext cx="2324100" cy="338554"/>
          </a:xfrm>
          <a:prstGeom prst="rect">
            <a:avLst/>
          </a:prstGeom>
          <a:solidFill>
            <a:srgbClr val="99CCFF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3366"/>
                </a:solidFill>
              </a:rPr>
              <a:t>ООО «Газпром ВНИИГАЗ»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953124" y="3885114"/>
            <a:ext cx="2324100" cy="584775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ПК 3 Сжиженный природный газ</a:t>
            </a:r>
          </a:p>
        </p:txBody>
      </p:sp>
      <p:cxnSp>
        <p:nvCxnSpPr>
          <p:cNvPr id="8" name="Прямая соединительная линия 7"/>
          <p:cNvCxnSpPr>
            <a:stCxn id="4" idx="2"/>
            <a:endCxn id="21" idx="0"/>
          </p:cNvCxnSpPr>
          <p:nvPr/>
        </p:nvCxnSpPr>
        <p:spPr bwMode="auto">
          <a:xfrm>
            <a:off x="4395558" y="2597638"/>
            <a:ext cx="1" cy="304426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Прямая соединительная линия 26"/>
          <p:cNvCxnSpPr/>
          <p:nvPr/>
        </p:nvCxnSpPr>
        <p:spPr bwMode="auto">
          <a:xfrm>
            <a:off x="4402370" y="3579172"/>
            <a:ext cx="1" cy="304426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Соединительная линия уступом 10"/>
          <p:cNvCxnSpPr>
            <a:endCxn id="23" idx="0"/>
          </p:cNvCxnSpPr>
          <p:nvPr/>
        </p:nvCxnSpPr>
        <p:spPr bwMode="auto">
          <a:xfrm>
            <a:off x="4395562" y="3731385"/>
            <a:ext cx="2719612" cy="153729"/>
          </a:xfrm>
          <a:prstGeom prst="bentConnector2">
            <a:avLst/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Соединительная линия уступом 24"/>
          <p:cNvCxnSpPr>
            <a:endCxn id="13" idx="0"/>
          </p:cNvCxnSpPr>
          <p:nvPr/>
        </p:nvCxnSpPr>
        <p:spPr bwMode="auto">
          <a:xfrm rot="10800000" flipV="1">
            <a:off x="1684338" y="3731385"/>
            <a:ext cx="2711224" cy="141508"/>
          </a:xfrm>
          <a:prstGeom prst="bentConnector2">
            <a:avLst/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Скругленный прямоугольник 15"/>
          <p:cNvSpPr/>
          <p:nvPr/>
        </p:nvSpPr>
        <p:spPr bwMode="auto">
          <a:xfrm>
            <a:off x="6804561" y="2749851"/>
            <a:ext cx="914400" cy="914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7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6306" y="546264"/>
            <a:ext cx="7077694" cy="463385"/>
          </a:xfrm>
        </p:spPr>
        <p:txBody>
          <a:bodyPr/>
          <a:lstStyle/>
          <a:p>
            <a:r>
              <a:rPr lang="ru-RU" sz="2400" dirty="0"/>
              <a:t>Руководство и секретариаты </a:t>
            </a:r>
            <a:r>
              <a:rPr lang="ru-RU" sz="2400" dirty="0" smtClean="0"/>
              <a:t>ТК 52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41A4C5-148F-49DE-B960-D4A5475FE6E5}" type="slidenum">
              <a:rPr lang="en-US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47552" y="6362700"/>
            <a:ext cx="7196447" cy="476250"/>
          </a:xfrm>
        </p:spPr>
        <p:txBody>
          <a:bodyPr/>
          <a:lstStyle/>
          <a:p>
            <a:pPr algn="ctr">
              <a:defRPr/>
            </a:pPr>
            <a:r>
              <a:rPr lang="ru-RU" sz="1800" dirty="0"/>
              <a:t>Отчет о текущей деятельности </a:t>
            </a:r>
            <a:r>
              <a:rPr lang="ru-RU" sz="1800" dirty="0" smtClean="0"/>
              <a:t>ТК </a:t>
            </a:r>
            <a:r>
              <a:rPr lang="ru-RU" sz="1800" dirty="0"/>
              <a:t>52 «Природный и сжиженный газы»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18753" y="1068780"/>
            <a:ext cx="8894618" cy="5260768"/>
          </a:xfrm>
        </p:spPr>
        <p:txBody>
          <a:bodyPr/>
          <a:lstStyle/>
          <a:p>
            <a:pPr marL="0" indent="0">
              <a:buNone/>
            </a:pPr>
            <a:endParaRPr lang="ru-RU" sz="1400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rgbClr val="002060"/>
                </a:solidFill>
                <a:latin typeface="+mj-lt"/>
              </a:rPr>
              <a:t>Председатель - </a:t>
            </a:r>
            <a:r>
              <a:rPr lang="ru-RU" sz="1400" b="0" dirty="0">
                <a:solidFill>
                  <a:srgbClr val="002060"/>
                </a:solidFill>
              </a:rPr>
              <a:t>Николай Федорович </a:t>
            </a:r>
            <a:r>
              <a:rPr lang="ru-RU" sz="1400" b="0" dirty="0" smtClean="0">
                <a:solidFill>
                  <a:srgbClr val="002060"/>
                </a:solidFill>
              </a:rPr>
              <a:t>Столяр, к.т.н., начальник </a:t>
            </a:r>
            <a:r>
              <a:rPr lang="ru-RU" sz="1400" b="0" dirty="0">
                <a:solidFill>
                  <a:srgbClr val="002060"/>
                </a:solidFill>
              </a:rPr>
              <a:t>Департамента автоматизации систем управления </a:t>
            </a:r>
            <a:r>
              <a:rPr lang="ru-RU" sz="1400" b="0" dirty="0" smtClean="0">
                <a:solidFill>
                  <a:srgbClr val="002060"/>
                </a:solidFill>
              </a:rPr>
              <a:t>технологическими </a:t>
            </a:r>
            <a:r>
              <a:rPr lang="ru-RU" sz="1400" b="0" dirty="0">
                <a:solidFill>
                  <a:srgbClr val="002060"/>
                </a:solidFill>
              </a:rPr>
              <a:t>процессами </a:t>
            </a:r>
            <a:r>
              <a:rPr lang="ru-RU" sz="1400" b="0" dirty="0" smtClean="0">
                <a:solidFill>
                  <a:srgbClr val="002060"/>
                </a:solidFill>
              </a:rPr>
              <a:t>ОАО </a:t>
            </a:r>
            <a:r>
              <a:rPr lang="ru-RU" sz="1400" b="0" dirty="0">
                <a:solidFill>
                  <a:srgbClr val="002060"/>
                </a:solidFill>
              </a:rPr>
              <a:t>«Газпром» </a:t>
            </a:r>
            <a:endParaRPr lang="ru-RU" sz="1400" b="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1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Ответственный секретарь </a:t>
            </a:r>
            <a:r>
              <a:rPr lang="ru-RU" sz="1400" b="0" dirty="0" smtClean="0">
                <a:solidFill>
                  <a:srgbClr val="002060"/>
                </a:solidFill>
              </a:rPr>
              <a:t>– Зарема </a:t>
            </a:r>
            <a:r>
              <a:rPr lang="ru-RU" sz="1400" b="0" dirty="0">
                <a:solidFill>
                  <a:srgbClr val="002060"/>
                </a:solidFill>
              </a:rPr>
              <a:t>Мусаевна Юсупова, </a:t>
            </a:r>
            <a:r>
              <a:rPr lang="ru-RU" sz="1400" b="0" dirty="0" smtClean="0">
                <a:solidFill>
                  <a:srgbClr val="002060"/>
                </a:solidFill>
              </a:rPr>
              <a:t>к.х.н., заместитель </a:t>
            </a:r>
            <a:r>
              <a:rPr lang="ru-RU" sz="1400" b="0" dirty="0">
                <a:solidFill>
                  <a:srgbClr val="002060"/>
                </a:solidFill>
              </a:rPr>
              <a:t>начальника лаборатории контроля качества газа </a:t>
            </a:r>
            <a:r>
              <a:rPr lang="ru-RU" sz="1400" b="0" dirty="0" smtClean="0">
                <a:solidFill>
                  <a:srgbClr val="002060"/>
                </a:solidFill>
              </a:rPr>
              <a:t>ООО </a:t>
            </a:r>
            <a:r>
              <a:rPr lang="ru-RU" sz="1400" b="0" dirty="0">
                <a:solidFill>
                  <a:srgbClr val="002060"/>
                </a:solidFill>
              </a:rPr>
              <a:t>«Газпром ВНИИГАЗ»</a:t>
            </a:r>
            <a:endParaRPr lang="ru-RU" sz="1400" b="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1400" b="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400" u="sng" dirty="0" smtClean="0">
                <a:solidFill>
                  <a:srgbClr val="002060"/>
                </a:solidFill>
              </a:rPr>
              <a:t>Подкомитет 1 «Природный газ»: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Председатель – </a:t>
            </a:r>
            <a:r>
              <a:rPr lang="ru-RU" sz="1400" b="0" dirty="0" smtClean="0">
                <a:solidFill>
                  <a:srgbClr val="002060"/>
                </a:solidFill>
              </a:rPr>
              <a:t>Олег Викторович Князев, заместитель </a:t>
            </a:r>
            <a:r>
              <a:rPr lang="ru-RU" sz="1400" b="0" dirty="0">
                <a:solidFill>
                  <a:srgbClr val="002060"/>
                </a:solidFill>
              </a:rPr>
              <a:t>начальника отдела   Управления метрологии и контроля качества газа и жидких углеводородов ДАСУТП  ОАО «Газпром» </a:t>
            </a:r>
            <a:endParaRPr lang="ru-RU" sz="1400" b="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Ответственный секретарь –</a:t>
            </a:r>
            <a:r>
              <a:rPr lang="ru-RU" sz="1400" b="0" dirty="0" smtClean="0">
                <a:solidFill>
                  <a:srgbClr val="002060"/>
                </a:solidFill>
              </a:rPr>
              <a:t> </a:t>
            </a:r>
            <a:r>
              <a:rPr lang="ru-RU" sz="1400" b="0" dirty="0">
                <a:solidFill>
                  <a:srgbClr val="002060"/>
                </a:solidFill>
              </a:rPr>
              <a:t>Зарема Мусаевна Юсупова, к.х.н., заместитель начальника лаборатории контроля качества газа </a:t>
            </a:r>
            <a:r>
              <a:rPr lang="ru-RU" sz="1400" b="0" dirty="0" smtClean="0">
                <a:solidFill>
                  <a:srgbClr val="002060"/>
                </a:solidFill>
              </a:rPr>
              <a:t> ООО </a:t>
            </a:r>
            <a:r>
              <a:rPr lang="ru-RU" sz="1400" b="0" dirty="0">
                <a:solidFill>
                  <a:srgbClr val="002060"/>
                </a:solidFill>
              </a:rPr>
              <a:t>«Газпром ВНИИГАЗ»</a:t>
            </a:r>
          </a:p>
          <a:p>
            <a:pPr marL="0" indent="0">
              <a:buNone/>
            </a:pPr>
            <a:endParaRPr lang="ru-RU" sz="1400" b="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400" u="sng" dirty="0">
                <a:solidFill>
                  <a:srgbClr val="002060"/>
                </a:solidFill>
              </a:rPr>
              <a:t>Подкомитет </a:t>
            </a:r>
            <a:r>
              <a:rPr lang="ru-RU" sz="1400" u="sng" dirty="0" smtClean="0">
                <a:solidFill>
                  <a:srgbClr val="002060"/>
                </a:solidFill>
              </a:rPr>
              <a:t>2 «Сжиженные углеводородные газы»:</a:t>
            </a:r>
            <a:endParaRPr lang="ru-RU" sz="1400" u="sng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Председатель – </a:t>
            </a:r>
            <a:r>
              <a:rPr lang="ru-RU" sz="1400" b="0" dirty="0" err="1" smtClean="0">
                <a:solidFill>
                  <a:srgbClr val="002060"/>
                </a:solidFill>
              </a:rPr>
              <a:t>Азат</a:t>
            </a:r>
            <a:r>
              <a:rPr lang="ru-RU" sz="1400" b="0" dirty="0" smtClean="0">
                <a:solidFill>
                  <a:srgbClr val="002060"/>
                </a:solidFill>
              </a:rPr>
              <a:t> </a:t>
            </a:r>
            <a:r>
              <a:rPr lang="ru-RU" sz="1400" b="0" dirty="0" err="1" smtClean="0">
                <a:solidFill>
                  <a:srgbClr val="002060"/>
                </a:solidFill>
              </a:rPr>
              <a:t>Фаридович</a:t>
            </a:r>
            <a:r>
              <a:rPr lang="ru-RU" sz="1400" b="0" dirty="0" smtClean="0">
                <a:solidFill>
                  <a:srgbClr val="002060"/>
                </a:solidFill>
              </a:rPr>
              <a:t> </a:t>
            </a:r>
            <a:r>
              <a:rPr lang="ru-RU" sz="1400" b="0" dirty="0" err="1" smtClean="0">
                <a:solidFill>
                  <a:srgbClr val="002060"/>
                </a:solidFill>
              </a:rPr>
              <a:t>Вильданов</a:t>
            </a:r>
            <a:r>
              <a:rPr lang="ru-RU" sz="1400" b="0" dirty="0" smtClean="0">
                <a:solidFill>
                  <a:srgbClr val="002060"/>
                </a:solidFill>
              </a:rPr>
              <a:t>, д.т.н., профессор, заместитель </a:t>
            </a:r>
            <a:r>
              <a:rPr lang="ru-RU" sz="1400" b="0" dirty="0">
                <a:solidFill>
                  <a:srgbClr val="002060"/>
                </a:solidFill>
              </a:rPr>
              <a:t>Г</a:t>
            </a:r>
            <a:r>
              <a:rPr lang="ru-RU" sz="1400" b="0" dirty="0" smtClean="0">
                <a:solidFill>
                  <a:srgbClr val="002060"/>
                </a:solidFill>
              </a:rPr>
              <a:t>енерального директора по науке </a:t>
            </a:r>
            <a:br>
              <a:rPr lang="ru-RU" sz="1400" b="0" dirty="0" smtClean="0">
                <a:solidFill>
                  <a:srgbClr val="002060"/>
                </a:solidFill>
              </a:rPr>
            </a:br>
            <a:r>
              <a:rPr lang="ru-RU" sz="1400" b="0" dirty="0" smtClean="0">
                <a:solidFill>
                  <a:srgbClr val="002060"/>
                </a:solidFill>
              </a:rPr>
              <a:t>ОАО «ВНИИУС»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Ответственный </a:t>
            </a:r>
            <a:r>
              <a:rPr lang="ru-RU" sz="1400" dirty="0">
                <a:solidFill>
                  <a:srgbClr val="002060"/>
                </a:solidFill>
              </a:rPr>
              <a:t>секретарь –</a:t>
            </a:r>
            <a:r>
              <a:rPr lang="ru-RU" sz="1400" b="0" dirty="0">
                <a:solidFill>
                  <a:srgbClr val="002060"/>
                </a:solidFill>
              </a:rPr>
              <a:t> </a:t>
            </a:r>
            <a:r>
              <a:rPr lang="ru-RU" sz="1400" b="0" dirty="0" err="1">
                <a:solidFill>
                  <a:srgbClr val="002060"/>
                </a:solidFill>
              </a:rPr>
              <a:t>Махинур</a:t>
            </a:r>
            <a:r>
              <a:rPr lang="ru-RU" sz="1400" b="0" dirty="0">
                <a:solidFill>
                  <a:srgbClr val="002060"/>
                </a:solidFill>
              </a:rPr>
              <a:t> </a:t>
            </a:r>
            <a:r>
              <a:rPr lang="ru-RU" sz="1400" b="0" dirty="0" err="1">
                <a:solidFill>
                  <a:srgbClr val="002060"/>
                </a:solidFill>
              </a:rPr>
              <a:t>Махмутовна</a:t>
            </a:r>
            <a:r>
              <a:rPr lang="ru-RU" sz="1400" b="0" dirty="0">
                <a:solidFill>
                  <a:srgbClr val="002060"/>
                </a:solidFill>
              </a:rPr>
              <a:t> </a:t>
            </a:r>
            <a:r>
              <a:rPr lang="ru-RU" sz="1400" b="0" dirty="0" err="1">
                <a:solidFill>
                  <a:srgbClr val="002060"/>
                </a:solidFill>
              </a:rPr>
              <a:t>Латыпова</a:t>
            </a:r>
            <a:r>
              <a:rPr lang="ru-RU" sz="1400" b="0" dirty="0">
                <a:solidFill>
                  <a:srgbClr val="002060"/>
                </a:solidFill>
              </a:rPr>
              <a:t>, </a:t>
            </a:r>
            <a:r>
              <a:rPr lang="ru-RU" sz="1400" b="0" dirty="0" smtClean="0">
                <a:solidFill>
                  <a:srgbClr val="002060"/>
                </a:solidFill>
              </a:rPr>
              <a:t>к.х.н., заведующая </a:t>
            </a:r>
            <a:r>
              <a:rPr lang="ru-RU" sz="1400" b="0" dirty="0">
                <a:solidFill>
                  <a:srgbClr val="002060"/>
                </a:solidFill>
              </a:rPr>
              <a:t>лабораторией </a:t>
            </a:r>
            <a:r>
              <a:rPr lang="ru-RU" sz="1400" b="0" dirty="0" smtClean="0">
                <a:solidFill>
                  <a:srgbClr val="002060"/>
                </a:solidFill>
              </a:rPr>
              <a:t>стандартизации</a:t>
            </a:r>
            <a:br>
              <a:rPr lang="ru-RU" sz="1400" b="0" dirty="0" smtClean="0">
                <a:solidFill>
                  <a:srgbClr val="002060"/>
                </a:solidFill>
              </a:rPr>
            </a:br>
            <a:r>
              <a:rPr lang="ru-RU" sz="1400" b="0" dirty="0" smtClean="0">
                <a:solidFill>
                  <a:srgbClr val="002060"/>
                </a:solidFill>
              </a:rPr>
              <a:t>ОАО «ВНИИУС»</a:t>
            </a:r>
            <a:endParaRPr lang="ru-RU" sz="1400" b="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1400" b="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400" u="sng" dirty="0" smtClean="0">
                <a:solidFill>
                  <a:srgbClr val="002060"/>
                </a:solidFill>
              </a:rPr>
              <a:t>Подкомитет 3 «Сжиженный природный </a:t>
            </a:r>
            <a:r>
              <a:rPr lang="ru-RU" sz="1400" u="sng" dirty="0">
                <a:solidFill>
                  <a:srgbClr val="002060"/>
                </a:solidFill>
              </a:rPr>
              <a:t>газ»: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</a:rPr>
              <a:t>Председатель – </a:t>
            </a:r>
            <a:r>
              <a:rPr lang="ru-RU" sz="1400" b="0" dirty="0" smtClean="0">
                <a:solidFill>
                  <a:srgbClr val="002060"/>
                </a:solidFill>
              </a:rPr>
              <a:t>Денис Вячеславович Новиков,  заместитель </a:t>
            </a:r>
            <a:r>
              <a:rPr lang="ru-RU" sz="1400" b="0" dirty="0">
                <a:solidFill>
                  <a:srgbClr val="002060"/>
                </a:solidFill>
              </a:rPr>
              <a:t>начальника Управления по переработке газа, газового конденсата, нефти – начальник отдела </a:t>
            </a:r>
            <a:r>
              <a:rPr lang="ru-RU" sz="1400" b="0" dirty="0" err="1">
                <a:solidFill>
                  <a:srgbClr val="002060"/>
                </a:solidFill>
              </a:rPr>
              <a:t>газохимии</a:t>
            </a:r>
            <a:r>
              <a:rPr lang="ru-RU" sz="1400" b="0" dirty="0">
                <a:solidFill>
                  <a:srgbClr val="002060"/>
                </a:solidFill>
              </a:rPr>
              <a:t> Департамента маркетинга, переработки газа и жидких </a:t>
            </a:r>
            <a:r>
              <a:rPr lang="ru-RU" sz="1400" b="0" dirty="0" smtClean="0">
                <a:solidFill>
                  <a:srgbClr val="002060"/>
                </a:solidFill>
              </a:rPr>
              <a:t>углеводородов ОАО </a:t>
            </a:r>
            <a:r>
              <a:rPr lang="ru-RU" sz="1400" b="0" dirty="0">
                <a:solidFill>
                  <a:srgbClr val="002060"/>
                </a:solidFill>
              </a:rPr>
              <a:t>«Газпром» 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Ответственный секретарь </a:t>
            </a:r>
            <a:r>
              <a:rPr lang="ru-RU" sz="1400" dirty="0">
                <a:solidFill>
                  <a:srgbClr val="002060"/>
                </a:solidFill>
              </a:rPr>
              <a:t>–</a:t>
            </a:r>
            <a:r>
              <a:rPr lang="ru-RU" sz="1400" b="0" dirty="0">
                <a:solidFill>
                  <a:srgbClr val="002060"/>
                </a:solidFill>
              </a:rPr>
              <a:t> Дмитрий Александрович Кузнецов, </a:t>
            </a:r>
            <a:r>
              <a:rPr lang="ru-RU" sz="1400" b="0" dirty="0" smtClean="0">
                <a:solidFill>
                  <a:srgbClr val="002060"/>
                </a:solidFill>
              </a:rPr>
              <a:t>начальник </a:t>
            </a:r>
            <a:r>
              <a:rPr lang="ru-RU" sz="1400" b="0" dirty="0">
                <a:solidFill>
                  <a:srgbClr val="002060"/>
                </a:solidFill>
              </a:rPr>
              <a:t>лаборатории химической переработки </a:t>
            </a:r>
            <a:r>
              <a:rPr lang="ru-RU" sz="1400" b="0" dirty="0" smtClean="0">
                <a:solidFill>
                  <a:srgbClr val="002060"/>
                </a:solidFill>
              </a:rPr>
              <a:t>углеводородов ООО </a:t>
            </a:r>
            <a:r>
              <a:rPr lang="ru-RU" sz="1400" b="0" dirty="0">
                <a:solidFill>
                  <a:srgbClr val="002060"/>
                </a:solidFill>
              </a:rPr>
              <a:t>«Газпром ВНИИГАЗ</a:t>
            </a:r>
            <a:r>
              <a:rPr lang="ru-RU" sz="1400" b="0" dirty="0" smtClean="0">
                <a:solidFill>
                  <a:srgbClr val="002060"/>
                </a:solidFill>
              </a:rPr>
              <a:t>» </a:t>
            </a:r>
            <a:endParaRPr lang="ru-RU" sz="1400" b="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400" dirty="0" smtClean="0">
                <a:latin typeface="+mj-lt"/>
              </a:rPr>
              <a:t> </a:t>
            </a:r>
            <a:endParaRPr lang="ru-RU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7353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030400" y="511200"/>
            <a:ext cx="7105650" cy="457200"/>
          </a:xfrm>
        </p:spPr>
        <p:txBody>
          <a:bodyPr/>
          <a:lstStyle/>
          <a:p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2400" dirty="0" smtClean="0"/>
              <a:t>Нормативная база ТК 52</a:t>
            </a:r>
          </a:p>
        </p:txBody>
      </p:sp>
      <p:sp>
        <p:nvSpPr>
          <p:cNvPr id="10243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43BC9858-3ABA-4296-96A5-24861F116AA8}" type="slidenum">
              <a:rPr lang="en-US" altLang="ru-RU" sz="2000" smtClean="0"/>
              <a:pPr eaLnBrk="1" hangingPunct="1"/>
              <a:t>7</a:t>
            </a:fld>
            <a:endParaRPr lang="ru-RU" altLang="ru-RU" sz="2000" smtClean="0"/>
          </a:p>
        </p:txBody>
      </p:sp>
      <p:sp>
        <p:nvSpPr>
          <p:cNvPr id="1024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35678" y="6315075"/>
            <a:ext cx="7208322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ru-RU" altLang="ru-RU" sz="1800" dirty="0"/>
              <a:t>Отчет о текущей деятельности </a:t>
            </a:r>
            <a:r>
              <a:rPr lang="ru-RU" altLang="ru-RU" sz="1800" dirty="0" smtClean="0"/>
              <a:t>ТК </a:t>
            </a:r>
            <a:r>
              <a:rPr lang="ru-RU" altLang="ru-RU" sz="1800" dirty="0"/>
              <a:t>52 «Природный и сжиженный газы»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7715" y="1249883"/>
            <a:ext cx="682171" cy="525316"/>
          </a:xfrm>
          <a:prstGeom prst="rect">
            <a:avLst/>
          </a:prstGeom>
          <a:solidFill>
            <a:srgbClr val="003366"/>
          </a:solidFill>
          <a:ln w="12700">
            <a:solidFill>
              <a:srgbClr val="003366"/>
            </a:solidFill>
          </a:ln>
        </p:spPr>
        <p:txBody>
          <a:bodyPr wrap="square" rtlCol="0" anchor="ctr">
            <a:noAutofit/>
          </a:bodyPr>
          <a:lstStyle/>
          <a:p>
            <a:r>
              <a:rPr lang="ru-RU" b="1" dirty="0" smtClean="0"/>
              <a:t>ТК 52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99886" y="1249883"/>
            <a:ext cx="7990114" cy="525316"/>
          </a:xfrm>
          <a:prstGeom prst="rect">
            <a:avLst/>
          </a:prstGeom>
          <a:noFill/>
          <a:ln w="12700">
            <a:solidFill>
              <a:srgbClr val="003366"/>
            </a:solidFill>
          </a:ln>
        </p:spPr>
        <p:txBody>
          <a:bodyPr wrap="square" rtlCol="0" anchor="ctr"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59 действующих стандартов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7716" y="1775199"/>
            <a:ext cx="8672284" cy="1419263"/>
          </a:xfrm>
          <a:prstGeom prst="rect">
            <a:avLst/>
          </a:prstGeom>
          <a:noFill/>
          <a:ln w="12700">
            <a:solidFill>
              <a:srgbClr val="003366"/>
            </a:solidFill>
          </a:ln>
        </p:spPr>
        <p:txBody>
          <a:bodyPr wrap="square" rtlCol="0" anchor="ctr"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ПК 1 Природный газ – 34 стандарта,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ПК 2 Сжиженные углеводородные газы – 24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ПК 3 Сжиженный природный газ –1 (в разработке 5 )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7715" y="3479470"/>
            <a:ext cx="8672285" cy="2638301"/>
          </a:xfrm>
          <a:prstGeom prst="rect">
            <a:avLst/>
          </a:prstGeom>
          <a:noFill/>
          <a:ln w="12700">
            <a:solidFill>
              <a:srgbClr val="003366"/>
            </a:solidFill>
          </a:ln>
        </p:spPr>
        <p:txBody>
          <a:bodyPr wrap="square" rtlCol="0" anchor="ctr">
            <a:no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В 2014 году: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введены в действие 10 межгосударственных стандартов, 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solidFill>
                  <a:srgbClr val="002060"/>
                </a:solidFill>
              </a:rPr>
              <a:t>утверждены с вводом с действие в 2015 году 4 стандарта – 2 межгосударственных и 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2 национальных.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На утверждении в МГС находится </a:t>
            </a:r>
            <a:r>
              <a:rPr lang="ru-RU" b="1" dirty="0">
                <a:solidFill>
                  <a:srgbClr val="002060"/>
                </a:solidFill>
              </a:rPr>
              <a:t>5</a:t>
            </a:r>
            <a:r>
              <a:rPr lang="ru-RU" b="1" dirty="0" smtClean="0">
                <a:solidFill>
                  <a:srgbClr val="002060"/>
                </a:solidFill>
              </a:rPr>
              <a:t> проектов стандартов, в </a:t>
            </a:r>
            <a:r>
              <a:rPr lang="ru-RU" b="1" dirty="0" err="1" smtClean="0">
                <a:solidFill>
                  <a:srgbClr val="002060"/>
                </a:solidFill>
              </a:rPr>
              <a:t>Росстандарте</a:t>
            </a:r>
            <a:r>
              <a:rPr lang="ru-RU" b="1" dirty="0" smtClean="0">
                <a:solidFill>
                  <a:srgbClr val="002060"/>
                </a:solidFill>
              </a:rPr>
              <a:t> – 3 проекта национальных стандартов.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50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030400" y="511200"/>
            <a:ext cx="7105650" cy="457200"/>
          </a:xfrm>
        </p:spPr>
        <p:txBody>
          <a:bodyPr/>
          <a:lstStyle/>
          <a:p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2400" dirty="0" smtClean="0"/>
              <a:t>Нормативная база ТК 52</a:t>
            </a:r>
          </a:p>
        </p:txBody>
      </p:sp>
      <p:sp>
        <p:nvSpPr>
          <p:cNvPr id="10243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43BC9858-3ABA-4296-96A5-24861F116AA8}" type="slidenum">
              <a:rPr lang="en-US" altLang="ru-RU" sz="2000" smtClean="0"/>
              <a:pPr eaLnBrk="1" hangingPunct="1"/>
              <a:t>8</a:t>
            </a:fld>
            <a:endParaRPr lang="ru-RU" altLang="ru-RU" sz="2000" smtClean="0"/>
          </a:p>
        </p:txBody>
      </p:sp>
      <p:sp>
        <p:nvSpPr>
          <p:cNvPr id="1024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35678" y="6315075"/>
            <a:ext cx="7208322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ru-RU" altLang="ru-RU" sz="1800" dirty="0"/>
              <a:t>Отчет о текущей деятельности </a:t>
            </a:r>
            <a:r>
              <a:rPr lang="ru-RU" altLang="ru-RU" sz="1800" dirty="0" smtClean="0"/>
              <a:t>ТК </a:t>
            </a:r>
            <a:r>
              <a:rPr lang="ru-RU" altLang="ru-RU" sz="1800" dirty="0"/>
              <a:t>52 «Природный и сжиженный газы»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7714" y="4667003"/>
            <a:ext cx="8672285" cy="1520040"/>
          </a:xfrm>
          <a:prstGeom prst="rect">
            <a:avLst/>
          </a:prstGeom>
          <a:noFill/>
          <a:ln w="22225">
            <a:solidFill>
              <a:srgbClr val="003366"/>
            </a:solidFill>
          </a:ln>
        </p:spPr>
        <p:txBody>
          <a:bodyPr wrap="square" rtlCol="0" anchor="ctr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В ТК 52 основной </a:t>
            </a:r>
            <a:r>
              <a:rPr lang="ru-RU" b="1" dirty="0">
                <a:solidFill>
                  <a:srgbClr val="002060"/>
                </a:solidFill>
              </a:rPr>
              <a:t>объем работ по стандартизации </a:t>
            </a:r>
            <a:r>
              <a:rPr lang="ru-RU" b="1" dirty="0" smtClean="0">
                <a:solidFill>
                  <a:srgbClr val="002060"/>
                </a:solidFill>
              </a:rPr>
              <a:t>перенесен на </a:t>
            </a:r>
            <a:r>
              <a:rPr lang="ru-RU" b="1" dirty="0">
                <a:solidFill>
                  <a:srgbClr val="002060"/>
                </a:solidFill>
              </a:rPr>
              <a:t>межгосударственный </a:t>
            </a:r>
            <a:r>
              <a:rPr lang="ru-RU" b="1" dirty="0" smtClean="0">
                <a:solidFill>
                  <a:srgbClr val="002060"/>
                </a:solidFill>
              </a:rPr>
              <a:t>уровень. Данный принцип распространяется на разработку новых стандартов.</a:t>
            </a:r>
          </a:p>
          <a:p>
            <a:pPr algn="just">
              <a:lnSpc>
                <a:spcPct val="150000"/>
              </a:lnSpc>
            </a:pP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9369310"/>
              </p:ext>
            </p:extLst>
          </p:nvPr>
        </p:nvGraphicFramePr>
        <p:xfrm>
          <a:off x="1852550" y="1321129"/>
          <a:ext cx="5343897" cy="3120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404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2054430" y="237507"/>
            <a:ext cx="7089569" cy="748043"/>
          </a:xfrm>
        </p:spPr>
        <p:txBody>
          <a:bodyPr/>
          <a:lstStyle/>
          <a:p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r>
              <a:rPr lang="ru-RU" altLang="ru-RU" sz="2400" dirty="0" smtClean="0"/>
              <a:t>Перечень межгосударственных стандартов МТК 52/ТК52, введенных в действие в 2014 г.</a:t>
            </a: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E24AA7BE-E7D3-4409-8645-43C4B1D3D92B}" type="slidenum">
              <a:rPr lang="en-US" altLang="ru-RU" sz="2000" smtClean="0"/>
              <a:pPr eaLnBrk="1" hangingPunct="1"/>
              <a:t>9</a:t>
            </a:fld>
            <a:endParaRPr lang="ru-RU" altLang="ru-RU" sz="2000" dirty="0" smtClean="0"/>
          </a:p>
        </p:txBody>
      </p:sp>
      <p:sp>
        <p:nvSpPr>
          <p:cNvPr id="1434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47554" y="6315075"/>
            <a:ext cx="7196446" cy="54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 eaLnBrk="1" hangingPunct="1"/>
            <a:r>
              <a:rPr lang="ru-RU" altLang="ru-RU" sz="1800" dirty="0"/>
              <a:t>Отчет о текущей деятельности </a:t>
            </a:r>
            <a:r>
              <a:rPr lang="ru-RU" altLang="ru-RU" sz="1800" dirty="0" smtClean="0"/>
              <a:t>ТК </a:t>
            </a:r>
            <a:r>
              <a:rPr lang="ru-RU" altLang="ru-RU" sz="1800" dirty="0"/>
              <a:t>52 «Природный и сжиженный газы»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942349"/>
              </p:ext>
            </p:extLst>
          </p:nvPr>
        </p:nvGraphicFramePr>
        <p:xfrm>
          <a:off x="0" y="1092533"/>
          <a:ext cx="9143999" cy="5225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506"/>
                <a:gridCol w="1227536"/>
                <a:gridCol w="4061361"/>
                <a:gridCol w="973776"/>
                <a:gridCol w="2588820"/>
              </a:tblGrid>
              <a:tr h="4852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Обозначение стандарта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стандарта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Срок</a:t>
                      </a:r>
                      <a:r>
                        <a:rPr lang="ru-RU" sz="1100" baseline="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ввода в действие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Присоединившиеся страны 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>
                    <a:solidFill>
                      <a:srgbClr val="99CCFF"/>
                    </a:solidFill>
                  </a:tcPr>
                </a:tc>
              </a:tr>
              <a:tr h="44511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ГОСТ ISO 8973-2013</a:t>
                      </a:r>
                      <a:endParaRPr lang="ru-RU" sz="11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Сжиженный нефтяной газ. Метод расчета плотности и давления пара</a:t>
                      </a: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01.07.2014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Россия, Киргизия, Узбекистан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</a:tr>
              <a:tr h="54135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ГОСТ </a:t>
                      </a:r>
                      <a:r>
                        <a:rPr lang="en-US" sz="11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ISO 3993-2013</a:t>
                      </a:r>
                      <a:endParaRPr lang="ru-RU" sz="11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Сжиженный нефтяной газ и легкие углеводороды. Определение плотности или относительной плотности. Метод с использованием ареометра </a:t>
                      </a: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давления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01.07.2014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Россия, Белоруссия,</a:t>
                      </a:r>
                      <a:r>
                        <a:rPr lang="ru-RU" sz="1100" baseline="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Киргизия, Узбекистан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</a:tr>
              <a:tr h="44511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ГОСТ </a:t>
                      </a:r>
                      <a:r>
                        <a:rPr lang="en-US" sz="11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ISO 6251-2013</a:t>
                      </a:r>
                      <a:endParaRPr lang="ru-RU" sz="11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Газы сжиженные нефтяные. Коррозионное воздействие на медь. Испытание с применением медной пластинки. </a:t>
                      </a: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01.07.2014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Россия, Казахстан, Киргизия</a:t>
                      </a:r>
                      <a:r>
                        <a:rPr lang="ru-RU" sz="1100" baseline="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Молдова, Таджикистан, Украина</a:t>
                      </a:r>
                      <a:endParaRPr lang="ru-RU" sz="1100" dirty="0" smtClean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</a:tr>
              <a:tr h="44511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ГОСТ </a:t>
                      </a:r>
                      <a:r>
                        <a:rPr lang="en-US" sz="11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ISO 13758-2013</a:t>
                      </a:r>
                      <a:endParaRPr lang="ru-RU" sz="11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Газы сжиженные нефтяные. Оценка сухости пропана. Метод замораживания </a:t>
                      </a: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клапана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01.07.2014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Россия, Белоруссия, Киргизия, Узбекистан</a:t>
                      </a:r>
                    </a:p>
                  </a:txBody>
                  <a:tcPr marL="9318" marR="9318" marT="0" marB="0" anchor="ctr"/>
                </a:tc>
              </a:tr>
              <a:tr h="44511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ГОСТ </a:t>
                      </a:r>
                      <a:r>
                        <a:rPr lang="en-US" sz="11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ISO 4256-2013</a:t>
                      </a:r>
                      <a:endParaRPr lang="ru-RU" sz="11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Газы сжиженные нефтяные. Определение манометрического давления пара. Метод сжиженных газов. 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01.07.2014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Россия, Киргизия, Узбекистан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</a:tr>
              <a:tr h="44511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ГОСТ </a:t>
                      </a:r>
                      <a:r>
                        <a:rPr lang="en-US" sz="11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ISO 8216-3-2013</a:t>
                      </a:r>
                      <a:endParaRPr lang="ru-RU" sz="11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Нефтепродукты. Топлива (класс F). Классификация. Часть 3. Группа L (сжиженные нефтяные газы)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01.07.2014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Россия,  Белоруссия, Казахстан, Узбекистан</a:t>
                      </a:r>
                    </a:p>
                  </a:txBody>
                  <a:tcPr marL="9318" marR="9318" marT="0" marB="0" anchor="ctr"/>
                </a:tc>
              </a:tr>
              <a:tr h="54135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ГОСТ </a:t>
                      </a:r>
                      <a:r>
                        <a:rPr lang="en-US" sz="11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ISO 9162-2013</a:t>
                      </a:r>
                      <a:endParaRPr lang="ru-RU" sz="11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Нефтепродукты. Топливо (класс F). Сжиженные нефтяные газы. Технические условия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01.07.2014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Россия, Казахстан, Киргизия, Узбекистан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</a:tr>
              <a:tr h="44511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ГОСТ </a:t>
                      </a:r>
                      <a:r>
                        <a:rPr lang="en-US" sz="11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ISO 8819-2013</a:t>
                      </a:r>
                      <a:endParaRPr lang="ru-RU" sz="11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Газы сжиженные нефтяные. Обнаружение сероводорода. Метод с применением ацетата свинца. </a:t>
                      </a: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01.01.2015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Россия, Казахстан, Киргизия</a:t>
                      </a:r>
                      <a:r>
                        <a:rPr lang="ru-RU" sz="1100" baseline="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Молдова, Таджикистан, Узбекистан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</a:tr>
              <a:tr h="44511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ГОСТ </a:t>
                      </a:r>
                      <a:r>
                        <a:rPr lang="en-US" sz="11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ISO 13757-2013</a:t>
                      </a:r>
                      <a:endParaRPr lang="ru-RU" sz="11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Газы сжиженные нефтяные. Определение маслянистых остатков. Высокотемпературный метод. </a:t>
                      </a: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01.01.2015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Россия,  Киргизия, </a:t>
                      </a:r>
                      <a:r>
                        <a:rPr lang="ru-RU" sz="1100" baseline="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Таджикистан, Узбекистан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</a:tr>
              <a:tr h="54135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ГОСТ </a:t>
                      </a:r>
                      <a:r>
                        <a:rPr lang="en-US" sz="1100" kern="12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ISO 4257-2013</a:t>
                      </a:r>
                      <a:endParaRPr lang="ru-RU" sz="1100" kern="12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Газы сжиженные нефтяные. Метод отбора проб. </a:t>
                      </a: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01.01.2015</a:t>
                      </a: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Россия, Казахстан, Киргизия</a:t>
                      </a:r>
                      <a:r>
                        <a:rPr lang="ru-RU" sz="1100" baseline="0" dirty="0" smtClean="0"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Молдова, Таджикистан, Узбекистан</a:t>
                      </a:r>
                      <a:endParaRPr lang="ru-RU" sz="1100" dirty="0" smtClean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318" marR="931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90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Специальное оформление">
  <a:themeElements>
    <a:clrScheme name="5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5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Специальное оформление">
  <a:themeElements>
    <a:clrScheme name="6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6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9_Специальное оформление">
  <a:themeElements>
    <a:clrScheme name="9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Специальное оформление">
  <a:themeElements>
    <a:clrScheme name="2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19466</TotalTime>
  <Words>3752</Words>
  <Application>Microsoft Office PowerPoint</Application>
  <PresentationFormat>Экран (4:3)</PresentationFormat>
  <Paragraphs>784</Paragraphs>
  <Slides>29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29</vt:i4>
      </vt:variant>
    </vt:vector>
  </HeadingPairs>
  <TitlesOfParts>
    <vt:vector size="37" baseType="lpstr">
      <vt:lpstr>3_Специальное оформление</vt:lpstr>
      <vt:lpstr>4_Специальное оформление</vt:lpstr>
      <vt:lpstr>5_Специальное оформление</vt:lpstr>
      <vt:lpstr>6_Специальное оформление</vt:lpstr>
      <vt:lpstr>7_Специальное оформление</vt:lpstr>
      <vt:lpstr>8_Специальное оформление</vt:lpstr>
      <vt:lpstr>9_Специальное оформление</vt:lpstr>
      <vt:lpstr>2_Специальное оформление</vt:lpstr>
      <vt:lpstr>Презентация PowerPoint</vt:lpstr>
      <vt:lpstr>   Общие сведения о ТК 52 «Природный и сжиженные газы»   </vt:lpstr>
      <vt:lpstr>   Область стандартизации и задачи ТК 52</vt:lpstr>
      <vt:lpstr>   Состав ТК 52 – 40 (47) организаций</vt:lpstr>
      <vt:lpstr>   Организационная структура ТК 52</vt:lpstr>
      <vt:lpstr>Руководство и секретариаты ТК 52</vt:lpstr>
      <vt:lpstr>   Нормативная база ТК 52</vt:lpstr>
      <vt:lpstr>   Нормативная база ТК 52</vt:lpstr>
      <vt:lpstr>  Перечень межгосударственных стандартов МТК 52/ТК52, введенных в действие в 2014 г.</vt:lpstr>
      <vt:lpstr>  Перечень стандартов МТК 52 и ТК 52, принятых в 2014 году</vt:lpstr>
      <vt:lpstr>   Информация о ходе разработки стандартов, включенных  в план ТК 52 на 2014 год</vt:lpstr>
      <vt:lpstr>   Информация о ходе разработки стандартов,  включенных в план ТК 52 на 2014 год</vt:lpstr>
      <vt:lpstr>Приоритетные направления деятельности ТК 52</vt:lpstr>
      <vt:lpstr>   Предложения ТК 52 в ПРНС на  2015 год</vt:lpstr>
      <vt:lpstr>   Предложения ТК 52 в ПРНС на  2015 год</vt:lpstr>
      <vt:lpstr>   Предложения ТК 52 в ПРНС на  2015 год</vt:lpstr>
      <vt:lpstr>   Направления развития базы стандартов ТК 52</vt:lpstr>
      <vt:lpstr>Динамика обновления стандартов  в ТК 52</vt:lpstr>
      <vt:lpstr>Динамика гармонизации стандартов с международными стандартами в ТК 52</vt:lpstr>
      <vt:lpstr>Методы измерения показателей качества природного газа</vt:lpstr>
      <vt:lpstr>МТК 52 Природный и сжиженные газы</vt:lpstr>
      <vt:lpstr>Состав МТК 52 «Природный и сжиженные газы»</vt:lpstr>
      <vt:lpstr>Состав МТК 52 «Природный и сжиженные газы»</vt:lpstr>
      <vt:lpstr>Состав МТК 52 «Природный и сжиженные газы»</vt:lpstr>
      <vt:lpstr>Межгосударственные стандарты, разрабатываемые в странах СНГ </vt:lpstr>
      <vt:lpstr>   </vt:lpstr>
      <vt:lpstr>   </vt:lpstr>
      <vt:lpstr>   </vt:lpstr>
      <vt:lpstr>Презентация PowerPoint</vt:lpstr>
    </vt:vector>
  </TitlesOfParts>
  <Company>Typo Graphic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Pirit</dc:creator>
  <cp:lastModifiedBy>Z_Yusupova</cp:lastModifiedBy>
  <cp:revision>873</cp:revision>
  <cp:lastPrinted>2013-12-03T06:47:06Z</cp:lastPrinted>
  <dcterms:created xsi:type="dcterms:W3CDTF">2009-07-15T11:37:47Z</dcterms:created>
  <dcterms:modified xsi:type="dcterms:W3CDTF">2014-09-23T05:27:54Z</dcterms:modified>
</cp:coreProperties>
</file>