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55" r:id="rId7"/>
  </p:sldMasterIdLst>
  <p:notesMasterIdLst>
    <p:notesMasterId r:id="rId28"/>
  </p:notesMasterIdLst>
  <p:handoutMasterIdLst>
    <p:handoutMasterId r:id="rId29"/>
  </p:handoutMasterIdLst>
  <p:sldIdLst>
    <p:sldId id="293" r:id="rId8"/>
    <p:sldId id="312" r:id="rId9"/>
    <p:sldId id="317" r:id="rId10"/>
    <p:sldId id="313" r:id="rId11"/>
    <p:sldId id="295" r:id="rId12"/>
    <p:sldId id="298" r:id="rId13"/>
    <p:sldId id="300" r:id="rId14"/>
    <p:sldId id="320" r:id="rId15"/>
    <p:sldId id="318" r:id="rId16"/>
    <p:sldId id="319" r:id="rId17"/>
    <p:sldId id="311" r:id="rId18"/>
    <p:sldId id="321" r:id="rId19"/>
    <p:sldId id="322" r:id="rId20"/>
    <p:sldId id="303" r:id="rId21"/>
    <p:sldId id="304" r:id="rId22"/>
    <p:sldId id="305" r:id="rId23"/>
    <p:sldId id="316" r:id="rId24"/>
    <p:sldId id="323" r:id="rId25"/>
    <p:sldId id="310" r:id="rId26"/>
    <p:sldId id="308" r:id="rId27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80">
          <p15:clr>
            <a:srgbClr val="A4A3A4"/>
          </p15:clr>
        </p15:guide>
        <p15:guide id="2" orient="horz" pos="2812">
          <p15:clr>
            <a:srgbClr val="A4A3A4"/>
          </p15:clr>
        </p15:guide>
        <p15:guide id="3" orient="horz" pos="3875">
          <p15:clr>
            <a:srgbClr val="A4A3A4"/>
          </p15:clr>
        </p15:guide>
        <p15:guide id="4" orient="horz" pos="825">
          <p15:clr>
            <a:srgbClr val="A4A3A4"/>
          </p15:clr>
        </p15:guide>
        <p15:guide id="5" orient="horz" pos="3268">
          <p15:clr>
            <a:srgbClr val="A4A3A4"/>
          </p15:clr>
        </p15:guide>
        <p15:guide id="6" orient="horz" pos="589">
          <p15:clr>
            <a:srgbClr val="A4A3A4"/>
          </p15:clr>
        </p15:guide>
        <p15:guide id="7" orient="horz" pos="1247">
          <p15:clr>
            <a:srgbClr val="A4A3A4"/>
          </p15:clr>
        </p15:guide>
        <p15:guide id="8" pos="141">
          <p15:clr>
            <a:srgbClr val="A4A3A4"/>
          </p15:clr>
        </p15:guide>
        <p15:guide id="9" pos="1089">
          <p15:clr>
            <a:srgbClr val="A4A3A4"/>
          </p15:clr>
        </p15:guide>
        <p15:guide id="10" pos="1558">
          <p15:clr>
            <a:srgbClr val="A4A3A4"/>
          </p15:clr>
        </p15:guide>
        <p15:guide id="11" pos="5423">
          <p15:clr>
            <a:srgbClr val="A4A3A4"/>
          </p15:clr>
        </p15:guide>
        <p15:guide id="12" pos="3763">
          <p15:clr>
            <a:srgbClr val="A4A3A4"/>
          </p15:clr>
        </p15:guide>
        <p15:guide id="13" pos="5626">
          <p15:clr>
            <a:srgbClr val="A4A3A4"/>
          </p15:clr>
        </p15:guide>
        <p15:guide id="14" pos="1363">
          <p15:clr>
            <a:srgbClr val="A4A3A4"/>
          </p15:clr>
        </p15:guide>
        <p15:guide id="15" pos="289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3366"/>
    <a:srgbClr val="0066CC"/>
    <a:srgbClr val="0033CC"/>
    <a:srgbClr val="0000FF"/>
    <a:srgbClr val="3366FF"/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94660"/>
  </p:normalViewPr>
  <p:slideViewPr>
    <p:cSldViewPr snapToGrid="0">
      <p:cViewPr>
        <p:scale>
          <a:sx n="100" d="100"/>
          <a:sy n="100" d="100"/>
        </p:scale>
        <p:origin x="-180" y="-192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940" y="-8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727DDE2-55EF-4C4E-868D-0C5443CC5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88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CBEB6BF-AC6C-46D5-9E79-1244DE67E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60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C8141E8-0441-4DCB-B01B-6B338CE3FB20}" type="slidenum">
              <a:rPr lang="ru-RU" sz="130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ru-RU" sz="13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0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EB6BF-AC6C-46D5-9E79-1244DE67E9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EB6BF-AC6C-46D5-9E79-1244DE67E9F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1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EB6BF-AC6C-46D5-9E79-1244DE67E9F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8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DE5D1F8-B37C-466F-8901-296AAE04E01C}" type="slidenum">
              <a:rPr lang="ru-RU" sz="1300" smtClean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ru-RU" sz="13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6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EB6BF-AC6C-46D5-9E79-1244DE67E9F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53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F5FB82A-F0BB-4FAA-9E91-91BC83328EB2}" type="slidenum">
              <a:rPr lang="ru-RU" altLang="ru-RU" sz="13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18</a:t>
            </a:fld>
            <a:endParaRPr lang="ru-RU" altLang="ru-RU" sz="13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81DA-186E-48B2-BC25-11A8FB557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Актуальные проблемы измерения показателей качества природного газа </a:t>
            </a:r>
          </a:p>
        </p:txBody>
      </p:sp>
    </p:spTree>
    <p:extLst>
      <p:ext uri="{BB962C8B-B14F-4D97-AF65-F5344CB8AC3E}">
        <p14:creationId xmlns:p14="http://schemas.microsoft.com/office/powerpoint/2010/main" val="109689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A9BED-1E5D-495D-8ACE-2D23A53F8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Актуальные проблемы измерения показателей качества природного газа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2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sz="2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C1C6A-C3F4-44EB-8876-80365CF4B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Актуальные проблемы измерения показателей качества природного газа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sz="2800">
                <a:solidFill>
                  <a:srgbClr val="003366"/>
                </a:solidFill>
              </a:defRPr>
            </a:lvl1pPr>
            <a:lvl2pPr>
              <a:defRPr sz="3200">
                <a:solidFill>
                  <a:srgbClr val="003366"/>
                </a:solidFill>
              </a:defRPr>
            </a:lvl2pPr>
            <a:lvl3pPr>
              <a:defRPr sz="2800">
                <a:solidFill>
                  <a:srgbClr val="003366"/>
                </a:solidFill>
              </a:defRPr>
            </a:lvl3pPr>
            <a:lvl4pPr>
              <a:defRPr sz="2400">
                <a:solidFill>
                  <a:srgbClr val="003366"/>
                </a:solidFill>
              </a:defRPr>
            </a:lvl4pPr>
            <a:lvl5pPr>
              <a:defRPr sz="2400">
                <a:solidFill>
                  <a:srgbClr val="003366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57987-D73C-4C2C-A984-2E25E17A4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Актуальные проблемы измерения показателей качества природного газа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4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D09D3-7B37-4246-B801-922EF999C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Актуальные проблемы измерения показателей качества природного газа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9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lang="en-US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FFAE1-D7B5-4754-801D-105DE799E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Актуальные проблемы измерения показателей качества природного газа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0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351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text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header</a:t>
            </a:r>
          </a:p>
        </p:txBody>
      </p:sp>
      <p:sp>
        <p:nvSpPr>
          <p:cNvPr id="1032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3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44CE382B-68AF-40B6-94B9-183C455356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ru-RU"/>
              <a:t> Актуальные проблемы измерения показателей качества природного газа </a:t>
            </a:r>
            <a:endParaRPr lang="en-US"/>
          </a:p>
        </p:txBody>
      </p:sp>
      <p:pic>
        <p:nvPicPr>
          <p:cNvPr id="1036" name="Picture 37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text</a:t>
            </a:r>
          </a:p>
        </p:txBody>
      </p:sp>
      <p:sp>
        <p:nvSpPr>
          <p:cNvPr id="2051" name="Rectangle 20"/>
          <p:cNvSpPr>
            <a:spLocks noChangeArrowheads="1"/>
          </p:cNvSpPr>
          <p:nvPr userDrawn="1"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052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06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06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5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5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header</a:t>
            </a:r>
            <a:endParaRPr lang="ru-RU" smtClean="0"/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C6852676-9B6A-4DC4-B0CD-7B8DB8823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8" name="Line 21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9" name="Line 22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4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ru-RU"/>
              <a:t> Актуальные проблемы измерения показателей качества природного газа </a:t>
            </a:r>
            <a:endParaRPr lang="en-US"/>
          </a:p>
        </p:txBody>
      </p:sp>
      <p:pic>
        <p:nvPicPr>
          <p:cNvPr id="2061" name="Picture 37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text</a:t>
            </a:r>
          </a:p>
        </p:txBody>
      </p:sp>
      <p:sp>
        <p:nvSpPr>
          <p:cNvPr id="3075" name="Rectangle 19"/>
          <p:cNvSpPr>
            <a:spLocks noChangeArrowheads="1"/>
          </p:cNvSpPr>
          <p:nvPr userDrawn="1"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307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08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08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7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07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07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header</a:t>
            </a:r>
            <a:endParaRPr lang="ru-RU" smtClean="0"/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C25186CA-9D47-45FA-BC25-2E9025C54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2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083" name="Line 20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4" name="Line 21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036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ru-RU"/>
              <a:t> Актуальные проблемы измерения показателей качества природного газа </a:t>
            </a:r>
            <a:endParaRPr lang="en-US"/>
          </a:p>
        </p:txBody>
      </p:sp>
      <p:pic>
        <p:nvPicPr>
          <p:cNvPr id="3086" name="Picture 37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text</a:t>
            </a:r>
          </a:p>
        </p:txBody>
      </p:sp>
      <p:sp>
        <p:nvSpPr>
          <p:cNvPr id="4099" name="Rectangle 23"/>
          <p:cNvSpPr>
            <a:spLocks noChangeArrowheads="1"/>
          </p:cNvSpPr>
          <p:nvPr userDrawn="1"/>
        </p:nvSpPr>
        <p:spPr bwMode="auto">
          <a:xfrm>
            <a:off x="0" y="2151063"/>
            <a:ext cx="9144000" cy="416083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4100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410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410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410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header</a:t>
            </a:r>
            <a:endParaRPr lang="ru-RU" smtClean="0"/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200393A6-4931-42A1-BA14-8A83A09A9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6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4107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8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9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ru-RU"/>
              <a:t> Актуальные проблемы измерения показателей качества природного газа </a:t>
            </a:r>
            <a:endParaRPr lang="en-US"/>
          </a:p>
        </p:txBody>
      </p:sp>
      <p:pic>
        <p:nvPicPr>
          <p:cNvPr id="4110" name="Picture 37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512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5124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5125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5126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header</a:t>
            </a:r>
            <a:endParaRPr lang="ru-RU" smtClean="0"/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text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6755BFCC-2F4F-4C54-91BC-6CB03D53F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30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5131" name="Line 17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32" name="Line 18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41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ru-RU"/>
              <a:t> Актуальные проблемы измерения показателей качества природного газа </a:t>
            </a:r>
            <a:endParaRPr lang="en-US"/>
          </a:p>
        </p:txBody>
      </p:sp>
      <p:pic>
        <p:nvPicPr>
          <p:cNvPr id="5134" name="Picture 37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 userDrawn="1"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614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15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616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616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14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614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615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header</a:t>
            </a:r>
            <a:endParaRPr lang="ru-RU" smtClean="0"/>
          </a:p>
        </p:txBody>
      </p:sp>
      <p:sp>
        <p:nvSpPr>
          <p:cNvPr id="61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text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024FCA3C-EBBA-46A3-8E25-6D91FD867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4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6155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6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54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ru-RU"/>
              <a:t> Актуальные проблемы измерения показателей качества природного газа </a:t>
            </a:r>
            <a:endParaRPr lang="en-US"/>
          </a:p>
        </p:txBody>
      </p:sp>
      <p:pic>
        <p:nvPicPr>
          <p:cNvPr id="6158" name="Picture 37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/>
              <a:t> </a:t>
            </a:r>
            <a:endParaRPr lang="ru-RU"/>
          </a:p>
        </p:txBody>
      </p:sp>
      <p:sp>
        <p:nvSpPr>
          <p:cNvPr id="7171" name="Rectangle 9"/>
          <p:cNvSpPr>
            <a:spLocks noChangeArrowheads="1"/>
          </p:cNvSpPr>
          <p:nvPr userDrawn="1"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172" name="Rectangle 13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173" name="Rectangle 14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174" name="Line 15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5" name="Line 33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6" name="Line 3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7177" name="Picture 37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corp.ru/UserFiles/Image/Pribory_apparaty_laboratorii_komplekty_i_zapchasti_k_nim/30434_1_big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1100139"/>
            <a:ext cx="8937625" cy="517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tabLst>
                <a:tab pos="85725" algn="l"/>
              </a:tabLst>
            </a:pPr>
            <a:r>
              <a:rPr lang="ru-RU" sz="2000" b="1" dirty="0" smtClean="0"/>
              <a:t>            </a:t>
            </a:r>
            <a:endParaRPr lang="ru-RU" sz="4000" b="1" dirty="0" smtClean="0"/>
          </a:p>
          <a:p>
            <a:pPr algn="ctr">
              <a:tabLst>
                <a:tab pos="85725" algn="l"/>
              </a:tabLst>
            </a:pPr>
            <a:endParaRPr lang="ru-RU" sz="4000" b="1" dirty="0"/>
          </a:p>
          <a:p>
            <a:pPr algn="ctr">
              <a:tabLst>
                <a:tab pos="85725" algn="l"/>
              </a:tabLst>
            </a:pPr>
            <a:r>
              <a:rPr lang="ru-RU" sz="4000" b="1" dirty="0" smtClean="0"/>
              <a:t>О ходе разработки ГОСТ Р </a:t>
            </a:r>
            <a:endParaRPr lang="ru-RU" sz="4000" b="1" dirty="0" smtClean="0"/>
          </a:p>
          <a:p>
            <a:pPr algn="ctr">
              <a:tabLst>
                <a:tab pos="85725" algn="l"/>
              </a:tabLst>
            </a:pPr>
            <a:r>
              <a:rPr lang="ru-RU" sz="4000" b="1" dirty="0" smtClean="0"/>
              <a:t>«</a:t>
            </a:r>
            <a:r>
              <a:rPr lang="ru-RU" sz="4000" b="1" dirty="0" smtClean="0"/>
              <a:t>Газ горючий природный. Определение содержания кислорода»</a:t>
            </a:r>
          </a:p>
          <a:p>
            <a:pPr algn="ctr">
              <a:tabLst>
                <a:tab pos="361950" algn="l"/>
              </a:tabLst>
            </a:pPr>
            <a:endParaRPr lang="en-US" sz="3600" dirty="0" smtClean="0"/>
          </a:p>
          <a:p>
            <a:pPr algn="r">
              <a:defRPr/>
            </a:pPr>
            <a:endParaRPr lang="en-US" sz="2000" dirty="0" smtClean="0"/>
          </a:p>
          <a:p>
            <a:pPr algn="r">
              <a:defRPr/>
            </a:pPr>
            <a:r>
              <a:rPr lang="ru-RU" sz="2000" dirty="0" smtClean="0"/>
              <a:t>Т.В. Максимова, к.х.н</a:t>
            </a:r>
            <a:r>
              <a:rPr lang="ru-RU" sz="2000" dirty="0"/>
              <a:t>.</a:t>
            </a:r>
          </a:p>
          <a:p>
            <a:pPr algn="r">
              <a:defRPr/>
            </a:pPr>
            <a:r>
              <a:rPr lang="ru-RU" sz="2000" dirty="0" smtClean="0"/>
              <a:t>Ведущий научный сотрудник</a:t>
            </a:r>
            <a:endParaRPr lang="ru-RU" sz="2000" dirty="0"/>
          </a:p>
          <a:p>
            <a:pPr algn="r">
              <a:defRPr/>
            </a:pPr>
            <a:r>
              <a:rPr lang="ru-RU" sz="2000" dirty="0"/>
              <a:t>контроля качества природного газа</a:t>
            </a:r>
          </a:p>
          <a:p>
            <a:pPr algn="r">
              <a:defRPr/>
            </a:pPr>
            <a:r>
              <a:rPr lang="ru-RU" sz="2000" dirty="0"/>
              <a:t>ООО «Газпром ВНИИГАЗ»</a:t>
            </a:r>
          </a:p>
          <a:p>
            <a:pPr algn="ctr">
              <a:tabLst>
                <a:tab pos="361950" algn="l"/>
              </a:tabLst>
            </a:pPr>
            <a:endParaRPr lang="ru-RU" sz="3600" dirty="0"/>
          </a:p>
          <a:p>
            <a:pPr algn="ctr">
              <a:tabLst>
                <a:tab pos="361950" algn="l"/>
              </a:tabLst>
            </a:pPr>
            <a:endParaRPr lang="ru-RU" sz="2000" dirty="0"/>
          </a:p>
        </p:txBody>
      </p:sp>
      <p:sp>
        <p:nvSpPr>
          <p:cNvPr id="3" name="Нижний колонтитул 4"/>
          <p:cNvSpPr txBox="1">
            <a:spLocks/>
          </p:cNvSpPr>
          <p:nvPr/>
        </p:nvSpPr>
        <p:spPr>
          <a:xfrm>
            <a:off x="1116012" y="6372225"/>
            <a:ext cx="7896226" cy="62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tabLst>
                <a:tab pos="85725" algn="l"/>
              </a:tabLst>
            </a:pPr>
            <a:r>
              <a:rPr lang="ru-RU" sz="1600" b="1" dirty="0"/>
              <a:t>О ходе разработки ГОСТ Р «Газ горючий природный. Определение содержания кислорода»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1453" y="92363"/>
            <a:ext cx="6456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5725" algn="l"/>
              </a:tabLst>
            </a:pPr>
            <a:r>
              <a:rPr lang="ru-RU" sz="1800" b="1" dirty="0"/>
              <a:t>Заседание технического комитета по стандартизации  </a:t>
            </a:r>
          </a:p>
          <a:p>
            <a:pPr algn="ctr">
              <a:tabLst>
                <a:tab pos="85725" algn="l"/>
              </a:tabLst>
            </a:pPr>
            <a:r>
              <a:rPr lang="ru-RU" sz="1800" b="1" dirty="0"/>
              <a:t>ТК/МТК 52 «Природный и сжиженные газы</a:t>
            </a:r>
            <a:r>
              <a:rPr lang="ru-RU" sz="1800" b="1" dirty="0" smtClean="0"/>
              <a:t>»</a:t>
            </a:r>
          </a:p>
          <a:p>
            <a:pPr algn="ctr">
              <a:tabLst>
                <a:tab pos="85725" algn="l"/>
              </a:tabLst>
            </a:pPr>
            <a:r>
              <a:rPr lang="ru-RU" sz="1800" b="1" dirty="0" smtClean="0"/>
              <a:t>17 сентября 2014 г., ОАО «Газпром», г. Москва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400" b="1" dirty="0"/>
              <a:t>Электрохимический метод определения микроконцентраций </a:t>
            </a:r>
            <a:r>
              <a:rPr lang="ru-RU" sz="2400" b="1" dirty="0" smtClean="0"/>
              <a:t>кислорода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1294245"/>
          </a:xfrm>
        </p:spPr>
        <p:txBody>
          <a:bodyPr/>
          <a:lstStyle/>
          <a:p>
            <a:pPr marL="0" indent="0" algn="just"/>
            <a:r>
              <a:rPr lang="ru-RU" sz="2000" i="1" dirty="0"/>
              <a:t>Метод основан на изменении плотности тока, протекающего в электрохимической ячейке, при постоянно прикладываемом </a:t>
            </a:r>
            <a:r>
              <a:rPr lang="ru-RU" sz="2000" i="1" dirty="0" smtClean="0"/>
              <a:t>потенциале.</a:t>
            </a:r>
          </a:p>
          <a:p>
            <a:pPr marL="0" indent="0" algn="just"/>
            <a:r>
              <a:rPr lang="ru-RU" sz="2000" i="1" dirty="0" smtClean="0"/>
              <a:t>Датчиком кислорода является 2-х электродный электрохимический сенсор кислорода.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581DA-186E-48B2-BC25-11A8FB55760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 bwMode="auto">
          <a:xfrm>
            <a:off x="2066204" y="638175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3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tabLst>
                <a:tab pos="85725" algn="l"/>
              </a:tabLst>
            </a:pPr>
            <a:r>
              <a:rPr lang="ru-RU" sz="1400" b="1" dirty="0" smtClean="0"/>
              <a:t>О ходе разработки ГОСТ Р «Газ горючий природный. Определение содержания кислорода»</a:t>
            </a:r>
            <a:endParaRPr lang="ru-RU" sz="1400" b="1" dirty="0"/>
          </a:p>
        </p:txBody>
      </p:sp>
      <p:pic>
        <p:nvPicPr>
          <p:cNvPr id="2050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69" y="2265044"/>
            <a:ext cx="5091978" cy="28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1515" y="3025922"/>
            <a:ext cx="17364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66"/>
                </a:solidFill>
              </a:rPr>
              <a:t>Электролит – растворы  КОН, СН</a:t>
            </a:r>
            <a:r>
              <a:rPr lang="ru-RU" baseline="-25000" dirty="0" smtClean="0">
                <a:solidFill>
                  <a:srgbClr val="003366"/>
                </a:solidFill>
              </a:rPr>
              <a:t>3</a:t>
            </a:r>
            <a:r>
              <a:rPr lang="ru-RU" dirty="0" smtClean="0">
                <a:solidFill>
                  <a:srgbClr val="003366"/>
                </a:solidFill>
              </a:rPr>
              <a:t>СООК, СН</a:t>
            </a:r>
            <a:r>
              <a:rPr lang="ru-RU" baseline="-25000" dirty="0" smtClean="0">
                <a:solidFill>
                  <a:srgbClr val="003366"/>
                </a:solidFill>
              </a:rPr>
              <a:t>3</a:t>
            </a:r>
            <a:r>
              <a:rPr lang="ru-RU" dirty="0" smtClean="0">
                <a:solidFill>
                  <a:srgbClr val="003366"/>
                </a:solidFill>
              </a:rPr>
              <a:t>СООН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291" y="5143119"/>
            <a:ext cx="85303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66"/>
                </a:solidFill>
              </a:rPr>
              <a:t>Сигналом датчика является ток, который пропорционален количеству кислорода </a:t>
            </a:r>
            <a:r>
              <a:rPr lang="ru-RU" dirty="0" err="1" smtClean="0">
                <a:solidFill>
                  <a:srgbClr val="003366"/>
                </a:solidFill>
              </a:rPr>
              <a:t>продиффундировавшего</a:t>
            </a:r>
            <a:r>
              <a:rPr lang="ru-RU" dirty="0" smtClean="0">
                <a:solidFill>
                  <a:srgbClr val="003366"/>
                </a:solidFill>
              </a:rPr>
              <a:t> внутрь датчика.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66"/>
                </a:solidFill>
              </a:rPr>
              <a:t> В отсутствие кислорода ток не генерируется.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66"/>
                </a:solidFill>
              </a:rPr>
              <a:t>Ток датчика в рабочем диапазоне концентраций линейно зависит от концентрации кислорода</a:t>
            </a:r>
            <a:endParaRPr lang="ru-R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8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1133475" y="1682750"/>
            <a:ext cx="203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316" name="Номер слайда 2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2000" dirty="0" smtClean="0"/>
              <a:t>11</a:t>
            </a:r>
            <a:endParaRPr lang="ru-RU" sz="2000" dirty="0" smtClean="0"/>
          </a:p>
        </p:txBody>
      </p:sp>
      <p:sp>
        <p:nvSpPr>
          <p:cNvPr id="20" name="Нижний колонтитул 4"/>
          <p:cNvSpPr txBox="1">
            <a:spLocks/>
          </p:cNvSpPr>
          <p:nvPr/>
        </p:nvSpPr>
        <p:spPr>
          <a:xfrm>
            <a:off x="1930400" y="6372225"/>
            <a:ext cx="7081838" cy="485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tabLst>
                <a:tab pos="85725" algn="l"/>
              </a:tabLst>
            </a:pPr>
            <a:r>
              <a:rPr lang="ru-RU" sz="1400" b="1" dirty="0"/>
              <a:t>О ходе разработки ГОСТ Р «Газ горючий природный. Определение содержания кислорода»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2650" y="-8709"/>
            <a:ext cx="6791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/>
              <a:t>Электрохимический метод определения микроконцентраций кислорода</a:t>
            </a:r>
            <a:endParaRPr lang="ru-RU" sz="2800" b="1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8029"/>
            <a:ext cx="9144000" cy="5400776"/>
          </a:xfrm>
          <a:solidFill>
            <a:schemeClr val="accent1"/>
          </a:solidFill>
        </p:spPr>
        <p:txBody>
          <a:bodyPr anchor="t">
            <a:normAutofit/>
          </a:bodyPr>
          <a:lstStyle/>
          <a:p>
            <a:pPr marL="0" indent="0">
              <a:defRPr/>
            </a:pPr>
            <a:endParaRPr lang="ru-RU" sz="2400" i="1" dirty="0" smtClean="0"/>
          </a:p>
          <a:p>
            <a:pPr marL="355600" indent="-355600">
              <a:defRPr/>
            </a:pPr>
            <a:r>
              <a:rPr lang="ru-RU" sz="2400" i="1" dirty="0" smtClean="0"/>
              <a:t>	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Реакции протекающие в электрохимической ячейке :</a:t>
            </a:r>
          </a:p>
          <a:p>
            <a:pPr algn="ctr">
              <a:spcAft>
                <a:spcPts val="18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O + 4е</a:t>
            </a: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→ 4OH</a:t>
            </a: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(катодная  полуреакция) </a:t>
            </a:r>
          </a:p>
          <a:p>
            <a:pPr algn="ctr"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2Pb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+ 4OH</a:t>
            </a: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→ 2PbO + 2H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O + 4е</a:t>
            </a: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(анодная полуреакция)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2Pb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+ O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→ 2PbO (общая реакция в ячейке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Мешающие факторы: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Кроме кислорода отклик сенсора могут вызвать сильные окислители, такие как галогены или озон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в определяемом газе кислых компонентов таких как 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ли сероводород</a:t>
            </a:r>
          </a:p>
          <a:p>
            <a:pPr marL="0" indent="0">
              <a:defRPr/>
            </a:pPr>
            <a:endParaRPr lang="ru-RU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отбор </a:t>
            </a:r>
            <a:r>
              <a:rPr lang="ru-RU" sz="2400" dirty="0"/>
              <a:t>проб </a:t>
            </a:r>
            <a:r>
              <a:rPr lang="ru-RU" sz="2400" dirty="0" smtClean="0"/>
              <a:t>газа </a:t>
            </a:r>
            <a:r>
              <a:rPr lang="ru-RU" sz="2400" dirty="0"/>
              <a:t>проводят по ГОСТ 31370 непосредственно в измерительную камеру электрохимического анализатора </a:t>
            </a:r>
            <a:r>
              <a:rPr lang="ru-RU" sz="2400" dirty="0" smtClean="0"/>
              <a:t>кислорода;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трубки </a:t>
            </a:r>
            <a:r>
              <a:rPr lang="ru-RU" sz="2400" dirty="0"/>
              <a:t>и соединения, используемые при отборе проб, должны быть выполнены из нержавеющей стали и хорошо герметизированы для минимизации поступления атмосферного воздуха в систему отбора </a:t>
            </a:r>
            <a:r>
              <a:rPr lang="ru-RU" sz="2400" dirty="0" smtClean="0"/>
              <a:t>проб;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при </a:t>
            </a:r>
            <a:r>
              <a:rPr lang="ru-RU" sz="2400" dirty="0"/>
              <a:t>наличии в исследуемом газе капельной жидкости или иных механических </a:t>
            </a:r>
            <a:r>
              <a:rPr lang="ru-RU" sz="2400" dirty="0" smtClean="0"/>
              <a:t>примесей </a:t>
            </a:r>
            <a:r>
              <a:rPr lang="ru-RU" sz="2400" dirty="0"/>
              <a:t>необходимо использовать специальные фильтры для </a:t>
            </a:r>
            <a:r>
              <a:rPr lang="ru-RU" sz="2400" dirty="0" smtClean="0"/>
              <a:t>их удаления</a:t>
            </a:r>
            <a:r>
              <a:rPr lang="ru-RU" sz="2000" dirty="0"/>
              <a:t>.</a:t>
            </a:r>
            <a:endParaRPr lang="ru-RU" sz="2000" dirty="0" smtClean="0"/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0" indent="0" algn="just"/>
            <a:endParaRPr lang="ru-RU" sz="2000" dirty="0" smtClean="0"/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148748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5581DA-186E-48B2-BC25-11A8FB55760C}" type="slidenum">
              <a:rPr lang="ru-RU" sz="1800" b="1" smtClean="0"/>
              <a:pPr>
                <a:defRPr/>
              </a:pPr>
              <a:t>12</a:t>
            </a:fld>
            <a:endParaRPr lang="ru-RU" sz="1800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638175" y="6315075"/>
            <a:ext cx="8505825" cy="476250"/>
          </a:xfrm>
          <a:prstGeom prst="rect">
            <a:avLst/>
          </a:prstGeom>
        </p:spPr>
        <p:txBody>
          <a:bodyPr anchor="ctr"/>
          <a:lstStyle/>
          <a:p>
            <a:pPr algn="just">
              <a:tabLst>
                <a:tab pos="85725" algn="l"/>
              </a:tabLst>
            </a:pPr>
            <a:r>
              <a:rPr lang="ru-RU" dirty="0" smtClean="0"/>
              <a:t> </a:t>
            </a:r>
            <a:r>
              <a:rPr lang="ru-RU" sz="1600" b="1" dirty="0"/>
              <a:t>О ходе разработки ГОСТ Р «Газ горючий природный. Определение содержания кислорода»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2650" y="253717"/>
            <a:ext cx="6791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/>
              <a:t>Отбор проб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0544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/>
              <a:t>При измерении содержания кислорода </a:t>
            </a:r>
            <a:r>
              <a:rPr lang="ru-RU" dirty="0" smtClean="0"/>
              <a:t>в природном </a:t>
            </a:r>
            <a:r>
              <a:rPr lang="ru-RU" dirty="0"/>
              <a:t>газе </a:t>
            </a:r>
            <a:r>
              <a:rPr lang="ru-RU" dirty="0" smtClean="0"/>
              <a:t>применяют потоковые и переносные анализаторы кислорода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 smtClean="0"/>
              <a:t>Диапазон рабочих температур измерения в </a:t>
            </a:r>
            <a:r>
              <a:rPr lang="ru-RU" dirty="0"/>
              <a:t>точке отбора </a:t>
            </a:r>
            <a:r>
              <a:rPr lang="ru-RU" dirty="0" smtClean="0"/>
              <a:t>минус </a:t>
            </a:r>
            <a:r>
              <a:rPr lang="ru-RU" dirty="0"/>
              <a:t>40,0 ºС до плюс 50,0 </a:t>
            </a:r>
            <a:r>
              <a:rPr lang="ru-RU" dirty="0" smtClean="0"/>
              <a:t>ºС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33575" y="133351"/>
            <a:ext cx="689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Средства </a:t>
            </a:r>
            <a:r>
              <a:rPr lang="ru-RU" sz="3200" b="1" dirty="0" smtClean="0"/>
              <a:t>измерений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8225" y="6432172"/>
            <a:ext cx="8191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85725" algn="l"/>
              </a:tabLst>
            </a:pPr>
            <a:r>
              <a:rPr lang="ru-RU" sz="1600" b="1" dirty="0"/>
              <a:t>О ходе разработки ГОСТ Р «Газ горючий природный. Определение содержания кислорода»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771" y="6432172"/>
            <a:ext cx="514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73501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952625" y="-87086"/>
            <a:ext cx="7191375" cy="100965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Применяемые приборы для измерения кислорода в природном газе</a:t>
            </a:r>
          </a:p>
        </p:txBody>
      </p:sp>
      <p:sp>
        <p:nvSpPr>
          <p:cNvPr id="14365" name="Прямоугольник 4"/>
          <p:cNvSpPr>
            <a:spLocks noChangeArrowheads="1"/>
          </p:cNvSpPr>
          <p:nvPr/>
        </p:nvSpPr>
        <p:spPr bwMode="auto">
          <a:xfrm>
            <a:off x="1952625" y="6365875"/>
            <a:ext cx="52006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300"/>
          </a:p>
        </p:txBody>
      </p:sp>
      <p:sp>
        <p:nvSpPr>
          <p:cNvPr id="14366" name="Номер слайда 1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2000" dirty="0" smtClean="0"/>
              <a:t>14</a:t>
            </a:r>
            <a:endParaRPr lang="ru-RU" sz="2000" dirty="0" smtClean="0"/>
          </a:p>
        </p:txBody>
      </p:sp>
      <p:pic>
        <p:nvPicPr>
          <p:cNvPr id="2050" name="Picture 2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9" y="1399355"/>
            <a:ext cx="4122038" cy="36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71" y="1399355"/>
            <a:ext cx="4122038" cy="36544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1309" y="5210177"/>
            <a:ext cx="4122038" cy="905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defRPr/>
            </a:pPr>
            <a:r>
              <a:rPr lang="ru-RU" sz="1600" i="1" dirty="0" smtClean="0"/>
              <a:t>Потоковый анализатор кислорода</a:t>
            </a:r>
          </a:p>
          <a:p>
            <a:pPr marL="0" indent="0">
              <a:defRPr/>
            </a:pPr>
            <a:r>
              <a:rPr lang="en-US" sz="1600" i="1" dirty="0" smtClean="0"/>
              <a:t>GE </a:t>
            </a:r>
            <a:r>
              <a:rPr lang="en-US" sz="1600" i="1" dirty="0" err="1" smtClean="0"/>
              <a:t>Panametrics</a:t>
            </a:r>
            <a:r>
              <a:rPr lang="en-US" sz="1600" i="1" dirty="0" smtClean="0"/>
              <a:t> Inc. O2X1 </a:t>
            </a:r>
            <a:endParaRPr lang="ru-RU" sz="1600" i="1" dirty="0" smtClean="0"/>
          </a:p>
          <a:p>
            <a:pPr marL="0" indent="0">
              <a:defRPr/>
            </a:pPr>
            <a:r>
              <a:rPr lang="ru-RU" sz="1600" i="1" dirty="0" smtClean="0"/>
              <a:t>Диапазон измерений: 0 до 25 % об.</a:t>
            </a:r>
          </a:p>
          <a:p>
            <a:pPr marL="0" indent="0">
              <a:defRPr/>
            </a:pPr>
            <a:r>
              <a:rPr lang="ru-RU" sz="1600" i="1" dirty="0" smtClean="0"/>
              <a:t>Точность: 6 % в диапазоне 0-100 </a:t>
            </a:r>
            <a:r>
              <a:rPr lang="en-US" sz="1600" i="1" dirty="0" smtClean="0"/>
              <a:t>ppm</a:t>
            </a:r>
            <a:r>
              <a:rPr lang="ru-RU" sz="1600" i="1" dirty="0" smtClean="0"/>
              <a:t>. </a:t>
            </a:r>
            <a:endParaRPr lang="ru-RU" sz="1600" i="1" kern="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16871" y="5209717"/>
            <a:ext cx="4122038" cy="905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defRPr/>
            </a:pPr>
            <a:r>
              <a:rPr lang="ru-RU" sz="1600" i="1" dirty="0" smtClean="0"/>
              <a:t>Портативный анализатор кислорода</a:t>
            </a:r>
          </a:p>
          <a:p>
            <a:pPr marL="0" indent="0">
              <a:defRPr/>
            </a:pPr>
            <a:r>
              <a:rPr lang="en-US" sz="1600" i="1" dirty="0" smtClean="0"/>
              <a:t>Advanced Instruments Inc. GPR-1200 </a:t>
            </a:r>
            <a:endParaRPr lang="ru-RU" sz="1600" i="1" dirty="0" smtClean="0"/>
          </a:p>
          <a:p>
            <a:pPr marL="0" indent="0">
              <a:defRPr/>
            </a:pPr>
            <a:r>
              <a:rPr lang="ru-RU" sz="1600" i="1" dirty="0" smtClean="0"/>
              <a:t>Диапазон измерений: 0 до </a:t>
            </a:r>
            <a:r>
              <a:rPr lang="en-US" sz="1600" i="1" dirty="0" smtClean="0"/>
              <a:t>1000</a:t>
            </a:r>
            <a:r>
              <a:rPr lang="ru-RU" sz="1600" i="1" dirty="0" smtClean="0"/>
              <a:t> </a:t>
            </a:r>
            <a:r>
              <a:rPr lang="en-US" sz="1600" i="1" dirty="0" smtClean="0"/>
              <a:t>ppm</a:t>
            </a:r>
            <a:r>
              <a:rPr lang="ru-RU" sz="1600" i="1" dirty="0" smtClean="0"/>
              <a:t>.</a:t>
            </a:r>
          </a:p>
          <a:p>
            <a:pPr marL="0" indent="0">
              <a:defRPr/>
            </a:pPr>
            <a:r>
              <a:rPr lang="ru-RU" sz="1600" i="1" dirty="0" smtClean="0"/>
              <a:t>Точность: </a:t>
            </a:r>
            <a:r>
              <a:rPr lang="en-US" sz="1600" i="1" dirty="0" smtClean="0"/>
              <a:t>15</a:t>
            </a:r>
            <a:r>
              <a:rPr lang="ru-RU" sz="1600" i="1" dirty="0" smtClean="0"/>
              <a:t> % в диапазоне 0-10 </a:t>
            </a:r>
            <a:r>
              <a:rPr lang="en-US" sz="1600" i="1" dirty="0" smtClean="0"/>
              <a:t>ppm</a:t>
            </a:r>
            <a:r>
              <a:rPr lang="ru-RU" sz="1600" i="1" dirty="0" smtClean="0"/>
              <a:t>. </a:t>
            </a:r>
            <a:endParaRPr lang="ru-RU" sz="1600" i="1" kern="0" dirty="0" smtClean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40565" y="6315075"/>
            <a:ext cx="6827838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just">
              <a:tabLst>
                <a:tab pos="85725" algn="l"/>
              </a:tabLst>
            </a:pPr>
            <a:r>
              <a:rPr lang="ru-RU" sz="1400" b="1" dirty="0"/>
              <a:t>О ходе разработки ГОСТ Р «Газ горючий природный. Определение содержания кислорода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2000" dirty="0" smtClean="0"/>
              <a:t>15</a:t>
            </a:r>
            <a:endParaRPr lang="ru-RU" sz="2000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82956" y="-78377"/>
            <a:ext cx="7191375" cy="100965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Перспективные разработки для измерения кислорода в газе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77" y="1406790"/>
            <a:ext cx="4330899" cy="350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0" y="1406790"/>
            <a:ext cx="3801979" cy="350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1310" y="5082139"/>
            <a:ext cx="3838678" cy="10335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defRPr/>
            </a:pPr>
            <a:r>
              <a:rPr lang="ru-RU" sz="1600" i="1" dirty="0" smtClean="0"/>
              <a:t>Потоковый анализатор кислорода</a:t>
            </a:r>
          </a:p>
          <a:p>
            <a:pPr marL="0" indent="0">
              <a:defRPr/>
            </a:pPr>
            <a:r>
              <a:rPr lang="ru-RU" sz="1600" i="1" dirty="0" smtClean="0"/>
              <a:t>ООО «НПФ БАКС» </a:t>
            </a:r>
            <a:r>
              <a:rPr lang="ru-RU" sz="1600" i="1" dirty="0" err="1" smtClean="0"/>
              <a:t>АнОкс</a:t>
            </a:r>
            <a:r>
              <a:rPr lang="en-US" sz="1600" i="1" dirty="0" smtClean="0"/>
              <a:t> </a:t>
            </a:r>
            <a:endParaRPr lang="ru-RU" sz="1600" i="1" dirty="0" smtClean="0"/>
          </a:p>
          <a:p>
            <a:pPr marL="0" indent="0">
              <a:defRPr/>
            </a:pPr>
            <a:r>
              <a:rPr lang="ru-RU" sz="1600" i="1" dirty="0" smtClean="0"/>
              <a:t>Диапазон измерений: 0 до 100 % об.</a:t>
            </a:r>
          </a:p>
          <a:p>
            <a:pPr marL="0" indent="0">
              <a:defRPr/>
            </a:pPr>
            <a:r>
              <a:rPr lang="ru-RU" sz="1600" i="1" dirty="0" smtClean="0"/>
              <a:t>Точность: (1,5+0,05*</a:t>
            </a:r>
            <a:r>
              <a:rPr lang="en-US" sz="1600" i="1" dirty="0" smtClean="0"/>
              <a:t>x)</a:t>
            </a:r>
            <a:r>
              <a:rPr lang="ru-RU" sz="1600" i="1" dirty="0" smtClean="0"/>
              <a:t> </a:t>
            </a:r>
            <a:r>
              <a:rPr lang="en-US" sz="1600" i="1" dirty="0" smtClean="0"/>
              <a:t>ppm</a:t>
            </a:r>
            <a:r>
              <a:rPr lang="ru-RU" sz="1600" i="1" dirty="0" smtClean="0"/>
              <a:t>. </a:t>
            </a:r>
            <a:endParaRPr lang="ru-RU" sz="1600" i="1" kern="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71678" y="5082139"/>
            <a:ext cx="4330899" cy="103643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defRPr/>
            </a:pPr>
            <a:r>
              <a:rPr lang="ru-RU" sz="1600" i="1" dirty="0" smtClean="0"/>
              <a:t>Портативный анализатор кислорода</a:t>
            </a:r>
          </a:p>
          <a:p>
            <a:pPr marL="0" indent="0">
              <a:defRPr/>
            </a:pPr>
            <a:r>
              <a:rPr lang="ru-RU" sz="1600" i="1" dirty="0"/>
              <a:t>ООО «НПФ БАКС» </a:t>
            </a:r>
            <a:r>
              <a:rPr lang="ru-RU" sz="1600" i="1" dirty="0" err="1"/>
              <a:t>АнОкс</a:t>
            </a:r>
            <a:r>
              <a:rPr lang="en-US" sz="1600" i="1" dirty="0" smtClean="0"/>
              <a:t> </a:t>
            </a:r>
            <a:endParaRPr lang="ru-RU" sz="1600" i="1" dirty="0" smtClean="0"/>
          </a:p>
          <a:p>
            <a:pPr marL="0" indent="0">
              <a:defRPr/>
            </a:pPr>
            <a:r>
              <a:rPr lang="ru-RU" sz="1600" i="1" dirty="0" smtClean="0"/>
              <a:t>Диапазон измерений: 0 до 100 % мол.</a:t>
            </a:r>
          </a:p>
          <a:p>
            <a:pPr marL="0" indent="0">
              <a:defRPr/>
            </a:pPr>
            <a:r>
              <a:rPr lang="ru-RU" sz="1600" i="1" dirty="0" smtClean="0"/>
              <a:t>Точность</a:t>
            </a:r>
            <a:r>
              <a:rPr lang="ru-RU" sz="1600" i="1" dirty="0"/>
              <a:t>: (1,5+0,05*</a:t>
            </a:r>
            <a:r>
              <a:rPr lang="en-US" sz="1600" i="1" dirty="0"/>
              <a:t>x)</a:t>
            </a:r>
            <a:r>
              <a:rPr lang="ru-RU" sz="1600" i="1" dirty="0"/>
              <a:t> </a:t>
            </a:r>
            <a:r>
              <a:rPr lang="en-US" sz="1600" i="1" dirty="0"/>
              <a:t>ppm</a:t>
            </a:r>
            <a:r>
              <a:rPr lang="ru-RU" sz="1600" i="1" dirty="0" smtClean="0"/>
              <a:t>. </a:t>
            </a:r>
            <a:endParaRPr lang="ru-RU" sz="1600" i="1" kern="0" dirty="0" smtClean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40565" y="6315075"/>
            <a:ext cx="6827838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just">
              <a:tabLst>
                <a:tab pos="85725" algn="l"/>
              </a:tabLst>
            </a:pPr>
            <a:r>
              <a:rPr lang="ru-RU" sz="1400" b="1" dirty="0"/>
              <a:t>О ходе разработки ГОСТ Р «Газ горючий природный. Определение содержания кислорода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063750" y="-76200"/>
            <a:ext cx="6985000" cy="1009650"/>
          </a:xfrm>
        </p:spPr>
        <p:txBody>
          <a:bodyPr/>
          <a:lstStyle/>
          <a:p>
            <a:pPr algn="ctr"/>
            <a:r>
              <a:rPr lang="ru-RU" b="1" dirty="0" smtClean="0"/>
              <a:t>Результаты измерений содержания кислорода</a:t>
            </a:r>
            <a:br>
              <a:rPr lang="ru-RU" b="1" dirty="0" smtClean="0"/>
            </a:br>
            <a:r>
              <a:rPr lang="ru-RU" b="1" dirty="0" smtClean="0"/>
              <a:t>на объектах ЕСГ ОАО «Газпром»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867877"/>
          </a:xfrm>
          <a:solidFill>
            <a:schemeClr val="accent1"/>
          </a:solidFill>
        </p:spPr>
        <p:txBody>
          <a:bodyPr/>
          <a:lstStyle/>
          <a:p>
            <a:pPr marL="0" indent="0" algn="ctr">
              <a:defRPr/>
            </a:pPr>
            <a:r>
              <a:rPr lang="ru-RU" sz="2400" dirty="0" smtClean="0"/>
              <a:t>Результаты измерений кислорода </a:t>
            </a:r>
            <a:r>
              <a:rPr lang="ru-RU" sz="2400" dirty="0" err="1" smtClean="0"/>
              <a:t>хроматографическим</a:t>
            </a:r>
            <a:r>
              <a:rPr lang="ru-RU" sz="2400" dirty="0" smtClean="0"/>
              <a:t> </a:t>
            </a:r>
          </a:p>
          <a:p>
            <a:pPr marL="0" indent="0" algn="ctr">
              <a:defRPr/>
            </a:pPr>
            <a:r>
              <a:rPr lang="ru-RU" sz="2400" dirty="0" smtClean="0"/>
              <a:t>методом на объектах ЕСГ ОАО «Газпром»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sz="2000" dirty="0" smtClean="0"/>
              <a:t>1</a:t>
            </a:r>
            <a:r>
              <a:rPr lang="en-US" sz="2000" dirty="0" smtClean="0"/>
              <a:t>6</a:t>
            </a:r>
            <a:endParaRPr lang="ru-RU" sz="2000" dirty="0" smtClean="0"/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88547"/>
              </p:ext>
            </p:extLst>
          </p:nvPr>
        </p:nvGraphicFramePr>
        <p:xfrm>
          <a:off x="77001" y="2026120"/>
          <a:ext cx="9018873" cy="4239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291"/>
                <a:gridCol w="3006291"/>
                <a:gridCol w="3006291"/>
              </a:tblGrid>
              <a:tr h="8408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Объект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Содержание кислорода,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ppm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Период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отбора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55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ГИС «Суджа»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36÷62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Май, 2013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55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ГИС «Писаревка»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50÷61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Апрель,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2013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55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ГИС «Смоленская»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47÷55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Апрель, 2013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55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КС «Острогожск»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58÷69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Июнь, 2013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55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КС «Калач»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51÷60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Июнь, 2013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55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КС «Александров Гай»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42÷91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Апрель, 2013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55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КС «Краснодарская»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41÷54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Сентябрь,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2013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3399FF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40565" y="6315075"/>
            <a:ext cx="6827838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just">
              <a:tabLst>
                <a:tab pos="85725" algn="l"/>
              </a:tabLst>
            </a:pPr>
            <a:r>
              <a:rPr lang="ru-RU" sz="1400" b="1" dirty="0"/>
              <a:t>О ходе разработки ГОСТ Р «Газ горючий природный. Определение содержания кислорода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28700" y="6381750"/>
            <a:ext cx="8115300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sz="1600" b="1" dirty="0"/>
              <a:t>О ходе разработки ГОСТ Р «Газ горючий природный. Определение содержания кислорода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63750" y="-76200"/>
            <a:ext cx="6985000" cy="1009650"/>
          </a:xfrm>
        </p:spPr>
        <p:txBody>
          <a:bodyPr/>
          <a:lstStyle/>
          <a:p>
            <a:pPr algn="ctr"/>
            <a:r>
              <a:rPr lang="ru-RU" b="1" dirty="0" smtClean="0"/>
              <a:t>Результаты измерений содержания кислорода</a:t>
            </a:r>
            <a:br>
              <a:rPr lang="ru-RU" b="1" dirty="0" smtClean="0"/>
            </a:br>
            <a:r>
              <a:rPr lang="ru-RU" b="1" dirty="0" smtClean="0"/>
              <a:t>на объектах ЕСГ ОАО «Газпром»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867877"/>
          </a:xfrm>
          <a:solidFill>
            <a:schemeClr val="accent1"/>
          </a:solidFill>
        </p:spPr>
        <p:txBody>
          <a:bodyPr/>
          <a:lstStyle/>
          <a:p>
            <a:pPr marL="0" indent="0" algn="ctr">
              <a:defRPr/>
            </a:pPr>
            <a:r>
              <a:rPr lang="ru-RU" sz="2400" dirty="0" smtClean="0"/>
              <a:t>Результаты измерений кислорода электрохимическим </a:t>
            </a:r>
          </a:p>
          <a:p>
            <a:pPr marL="0" indent="0" algn="ctr">
              <a:defRPr/>
            </a:pPr>
            <a:r>
              <a:rPr lang="ru-RU" sz="2400" dirty="0" smtClean="0"/>
              <a:t>методом на объектах ЕСГ ОАО «Газпром»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753894"/>
              </p:ext>
            </p:extLst>
          </p:nvPr>
        </p:nvGraphicFramePr>
        <p:xfrm>
          <a:off x="77003" y="1992430"/>
          <a:ext cx="8999619" cy="429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873"/>
                <a:gridCol w="2999873"/>
                <a:gridCol w="2999873"/>
              </a:tblGrid>
              <a:tr h="8513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Объект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Содержание кислорода,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ppm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Период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отбора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16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ГИС «Суджа»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3,9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Май, 2013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16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ГИС «Писаревка»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Март,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2012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16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ГИС «Смоленская»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Апрель, 2013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16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КС «Острогожск»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8,0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Июнь, 2013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16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КС «Калач»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10,5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Июнь, 2013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16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КС «Александров Гай»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Июнь, 2013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16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КС «Краснодарская»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Октябрь,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2013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822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1127052"/>
            <a:ext cx="9144000" cy="52673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2400" dirty="0" smtClean="0"/>
              <a:t>	</a:t>
            </a:r>
            <a:r>
              <a:rPr lang="ru-RU" altLang="ru-RU" sz="2400" dirty="0" smtClean="0"/>
              <a:t>	</a:t>
            </a:r>
            <a:endParaRPr lang="ru-RU" altLang="ru-RU" sz="1800" dirty="0" smtClean="0"/>
          </a:p>
          <a:p>
            <a:endParaRPr lang="en-US" altLang="ru-RU" sz="2000" dirty="0" smtClean="0"/>
          </a:p>
          <a:p>
            <a:endParaRPr lang="ru-RU" altLang="ru-RU" sz="2000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dirty="0" smtClean="0"/>
              <a:t>1</a:t>
            </a:r>
            <a:r>
              <a:rPr lang="en-US" altLang="ru-RU" sz="2000" dirty="0" smtClean="0"/>
              <a:t>8</a:t>
            </a:r>
            <a:endParaRPr lang="ru-RU" altLang="ru-RU" sz="2000" dirty="0" smtClean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924050" y="512446"/>
            <a:ext cx="7219950" cy="457200"/>
          </a:xfrm>
        </p:spPr>
        <p:txBody>
          <a:bodyPr/>
          <a:lstStyle/>
          <a:p>
            <a:pPr algn="ctr"/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r>
              <a:rPr lang="ru-RU" altLang="ru-RU" sz="3200" b="1" dirty="0" smtClean="0"/>
              <a:t>Рассылка и согласование проекта национального стандарта ГОСТ 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300" y="1101579"/>
            <a:ext cx="90297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003366"/>
                </a:solidFill>
              </a:rPr>
              <a:t>Первая редакция стандарта направлена на отзыв 27 дочерним обществам</a:t>
            </a:r>
          </a:p>
          <a:p>
            <a:pPr marL="342900" indent="-342900"/>
            <a:r>
              <a:rPr lang="ru-RU" sz="1900" b="1" dirty="0" smtClean="0">
                <a:solidFill>
                  <a:srgbClr val="003366"/>
                </a:solidFill>
              </a:rPr>
              <a:t>      и организациям ОАО «Газпром»; </a:t>
            </a:r>
          </a:p>
          <a:p>
            <a:pPr>
              <a:buFont typeface="Wingdings" pitchFamily="2" charset="2"/>
              <a:buChar char="ü"/>
            </a:pPr>
            <a:endParaRPr lang="ru-RU" sz="1900" b="1" dirty="0" smtClean="0">
              <a:solidFill>
                <a:srgbClr val="003366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003366"/>
                </a:solidFill>
              </a:rPr>
              <a:t>Получено 107 замечаний от 14 организаций, 6 организаций согласовали проект </a:t>
            </a:r>
          </a:p>
          <a:p>
            <a:r>
              <a:rPr lang="ru-RU" sz="1900" b="1" dirty="0">
                <a:solidFill>
                  <a:srgbClr val="003366"/>
                </a:solidFill>
              </a:rPr>
              <a:t> </a:t>
            </a:r>
            <a:r>
              <a:rPr lang="ru-RU" sz="1900" b="1" dirty="0" smtClean="0">
                <a:solidFill>
                  <a:srgbClr val="003366"/>
                </a:solidFill>
              </a:rPr>
              <a:t>     стандарта без замечаний;</a:t>
            </a:r>
          </a:p>
          <a:p>
            <a:pPr>
              <a:buFont typeface="Wingdings" pitchFamily="2" charset="2"/>
              <a:buChar char="ü"/>
            </a:pPr>
            <a:endParaRPr lang="ru-RU" sz="1900" b="1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003366"/>
                </a:solidFill>
              </a:rPr>
              <a:t>  По результатам анализа полученных замечаний подготовлена сводка отзывов;</a:t>
            </a:r>
          </a:p>
          <a:p>
            <a:r>
              <a:rPr lang="ru-RU" sz="1900" b="1" dirty="0" smtClean="0">
                <a:solidFill>
                  <a:srgbClr val="003366"/>
                </a:solidFill>
              </a:rPr>
              <a:t> </a:t>
            </a:r>
            <a:endParaRPr lang="ru-RU" sz="1900" b="1" dirty="0">
              <a:solidFill>
                <a:srgbClr val="003366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003366"/>
                </a:solidFill>
              </a:rPr>
              <a:t>Исправленная по полученным замечаниям редакция проекта стандарта </a:t>
            </a:r>
          </a:p>
          <a:p>
            <a:pPr marL="342900" indent="-342900"/>
            <a:r>
              <a:rPr lang="ru-RU" sz="1900" b="1" dirty="0" smtClean="0">
                <a:solidFill>
                  <a:srgbClr val="003366"/>
                </a:solidFill>
              </a:rPr>
              <a:t>      направлена на согласование членам Технического Комитета 52;</a:t>
            </a:r>
          </a:p>
          <a:p>
            <a:pPr>
              <a:buFont typeface="Wingdings" pitchFamily="2" charset="2"/>
              <a:buChar char="ü"/>
            </a:pPr>
            <a:endParaRPr lang="ru-RU" sz="1900" b="1" dirty="0">
              <a:solidFill>
                <a:srgbClr val="003366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003366"/>
                </a:solidFill>
              </a:rPr>
              <a:t>В настоящее идет подготовка отчета о НИР по результатам проведенных </a:t>
            </a:r>
          </a:p>
          <a:p>
            <a:pPr marL="342900" indent="-342900"/>
            <a:r>
              <a:rPr lang="ru-RU" sz="1900" b="1" dirty="0" smtClean="0">
                <a:solidFill>
                  <a:srgbClr val="003366"/>
                </a:solidFill>
              </a:rPr>
              <a:t>      исследований, который будет содержать сводку отзывов на проект стандарта;</a:t>
            </a:r>
          </a:p>
          <a:p>
            <a:pPr marL="342900" indent="-342900"/>
            <a:endParaRPr lang="ru-RU" sz="1900" b="1" dirty="0" smtClean="0">
              <a:solidFill>
                <a:srgbClr val="003366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003366"/>
                </a:solidFill>
              </a:rPr>
              <a:t>В настоящее время проводится метрологическая экспертиза проекта стандарта</a:t>
            </a:r>
          </a:p>
          <a:p>
            <a:pPr marL="342900" indent="-342900"/>
            <a:r>
              <a:rPr lang="ru-RU" sz="1900" b="1" dirty="0" smtClean="0">
                <a:solidFill>
                  <a:srgbClr val="003366"/>
                </a:solidFill>
              </a:rPr>
              <a:t>      и метрологическая аттестация методики выполнения измерений   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40565" y="6315075"/>
            <a:ext cx="6827838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just">
              <a:tabLst>
                <a:tab pos="85725" algn="l"/>
              </a:tabLst>
            </a:pPr>
            <a:r>
              <a:rPr lang="ru-RU" sz="1400" b="1" dirty="0"/>
              <a:t>О ходе разработки ГОСТ Р «Газ горючий природный. Определение содержания кислорода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367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sz="2000" dirty="0" smtClean="0"/>
              <a:t>1</a:t>
            </a:r>
            <a:r>
              <a:rPr lang="en-US" sz="2000" dirty="0" smtClean="0"/>
              <a:t>9</a:t>
            </a:r>
            <a:endParaRPr lang="ru-RU" sz="2000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74049" y="182879"/>
            <a:ext cx="2283505" cy="539387"/>
          </a:xfrm>
        </p:spPr>
        <p:txBody>
          <a:bodyPr/>
          <a:lstStyle/>
          <a:p>
            <a:r>
              <a:rPr lang="ru-RU" b="1" dirty="0" smtClean="0"/>
              <a:t>Заключение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1087655"/>
            <a:ext cx="9144000" cy="5255995"/>
          </a:xfrm>
          <a:solidFill>
            <a:schemeClr val="accent1"/>
          </a:solidFill>
        </p:spPr>
        <p:txBody>
          <a:bodyPr/>
          <a:lstStyle/>
          <a:p>
            <a:r>
              <a:rPr lang="ru-RU" sz="2400" dirty="0" smtClean="0"/>
              <a:t>     </a:t>
            </a:r>
          </a:p>
          <a:p>
            <a:pPr marL="525463" algn="just">
              <a:buFontTx/>
              <a:buChar char="-"/>
            </a:pP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63" algn="just">
              <a:buFontTx/>
              <a:buChar char="-"/>
            </a:pP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63" algn="just">
              <a:buFontTx/>
              <a:buChar char="-"/>
            </a:pPr>
            <a:r>
              <a:rPr lang="ru-RU" sz="2000" dirty="0"/>
              <a:t>нормирование содержания кислорода в природном газе необходимо для предотвращения возможной кислородной коррозии материалов труб, особенно при значительном влагосодержании газа и наличии в газе значительных количеств сопутствующих агрессивных компонентов (сероводород, меркаптаны, диоксид углерода);</a:t>
            </a:r>
          </a:p>
          <a:p>
            <a:pPr marL="525463" algn="just">
              <a:buFontTx/>
              <a:buChar char="-"/>
            </a:pPr>
            <a:endParaRPr lang="ru-RU" sz="2000" dirty="0" smtClean="0"/>
          </a:p>
          <a:p>
            <a:pPr marL="525463" algn="just">
              <a:buFontTx/>
              <a:buChar char="-"/>
            </a:pPr>
            <a:r>
              <a:rPr lang="ru-RU" sz="2000" dirty="0" smtClean="0"/>
              <a:t>содержание </a:t>
            </a:r>
            <a:r>
              <a:rPr lang="ru-RU" sz="2000" dirty="0"/>
              <a:t>кислорода в природном газе, добываемом из недр, колеблется на уровне, сравнимом с погрешностью современных методов количественного </a:t>
            </a:r>
            <a:r>
              <a:rPr lang="ru-RU" sz="2000" dirty="0" smtClean="0"/>
              <a:t>анализа;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0" algn="just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63" algn="just">
              <a:buFontTx/>
              <a:buChar char="-"/>
            </a:pPr>
            <a:r>
              <a:rPr lang="ru-RU" sz="2000" dirty="0" smtClean="0"/>
              <a:t>основной </a:t>
            </a:r>
            <a:r>
              <a:rPr lang="ru-RU" sz="2000" dirty="0"/>
              <a:t>причиной наличия значимых </a:t>
            </a:r>
            <a:r>
              <a:rPr lang="ru-RU" sz="2000" dirty="0" smtClean="0"/>
              <a:t>концентраций </a:t>
            </a:r>
            <a:r>
              <a:rPr lang="ru-RU" sz="2000" dirty="0" smtClean="0"/>
              <a:t>кислорода </a:t>
            </a:r>
            <a:r>
              <a:rPr lang="ru-RU" sz="2000" dirty="0"/>
              <a:t>в природном газе является его попадание в полость газопровода при проведении пуско-наладочных или ремонтных работ на объектах добычи и магистрального транспорта. </a:t>
            </a:r>
          </a:p>
          <a:p>
            <a:pPr marL="182563" indent="0" algn="just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/>
              <a:t>		</a:t>
            </a:r>
            <a:endParaRPr lang="en-US" sz="2400" dirty="0" smtClean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40565" y="6315075"/>
            <a:ext cx="6827838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just">
              <a:tabLst>
                <a:tab pos="85725" algn="l"/>
              </a:tabLst>
            </a:pPr>
            <a:r>
              <a:rPr lang="ru-RU" sz="1400" b="1" dirty="0"/>
              <a:t>О ходе разработки ГОСТ Р «Газ горючий природный. Определение содержания кислорода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126" y="1123950"/>
            <a:ext cx="8683594" cy="503670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Работа </a:t>
            </a:r>
            <a:r>
              <a:rPr lang="ru-RU" altLang="ru-RU" sz="2000" dirty="0"/>
              <a:t>выполняется в рамках договора НИР с ОАО «Газпром» № </a:t>
            </a:r>
            <a:r>
              <a:rPr lang="ru-RU" altLang="ru-RU" sz="2000" dirty="0" smtClean="0"/>
              <a:t>3558-1120-13-9 </a:t>
            </a:r>
            <a:r>
              <a:rPr lang="ru-RU" altLang="ru-RU" sz="2000" dirty="0"/>
              <a:t>от </a:t>
            </a:r>
            <a:r>
              <a:rPr lang="ru-RU" altLang="ru-RU" sz="2000" dirty="0" smtClean="0"/>
              <a:t>19.12.2013 </a:t>
            </a:r>
            <a:r>
              <a:rPr lang="ru-RU" sz="2000" dirty="0" smtClean="0"/>
              <a:t>«Совершенствование метрологического обеспечения отбора проб и измерения показателей качества природного газа, поставляемого на экспорт»; </a:t>
            </a:r>
            <a:endParaRPr lang="ru-RU" sz="2000" dirty="0"/>
          </a:p>
          <a:p>
            <a:endParaRPr lang="ru-RU" altLang="ru-RU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Этап </a:t>
            </a:r>
            <a:r>
              <a:rPr lang="ru-RU" altLang="ru-RU" sz="2000" dirty="0"/>
              <a:t>3 </a:t>
            </a:r>
            <a:r>
              <a:rPr lang="ru-RU" sz="2000" dirty="0" smtClean="0"/>
              <a:t>«Разработка методик определения содержания кислорода в природном газе»;</a:t>
            </a:r>
            <a:endParaRPr lang="ru-RU" sz="2000" dirty="0"/>
          </a:p>
          <a:p>
            <a:endParaRPr lang="ru-RU" altLang="ru-RU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u="sng" dirty="0" smtClean="0"/>
              <a:t>Цель </a:t>
            </a:r>
            <a:r>
              <a:rPr lang="ru-RU" sz="2000" u="sng" dirty="0"/>
              <a:t>работы </a:t>
            </a:r>
            <a:r>
              <a:rPr lang="ru-RU" sz="2000" dirty="0" smtClean="0"/>
              <a:t>– повышение точности измерений содержания кислорода в природном газе за счет совершенствования нормативной базы Российской Федерации;</a:t>
            </a:r>
            <a:endParaRPr lang="ru-RU" sz="2000" dirty="0"/>
          </a:p>
          <a:p>
            <a:endParaRPr lang="ru-RU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u="sng" dirty="0" smtClean="0"/>
              <a:t>Новизна </a:t>
            </a:r>
            <a:r>
              <a:rPr lang="ru-RU" sz="2000" u="sng" dirty="0"/>
              <a:t>разработки </a:t>
            </a:r>
            <a:r>
              <a:rPr lang="ru-RU" sz="2000" dirty="0"/>
              <a:t>– впервые разрабатывается </a:t>
            </a:r>
            <a:r>
              <a:rPr lang="ru-RU" sz="2000" dirty="0" smtClean="0"/>
              <a:t>национальный стандарт ГОСТ Р «Газ горючий природный. Определение содержания кислорода», </a:t>
            </a:r>
            <a:r>
              <a:rPr lang="ru-RU" sz="2000" dirty="0"/>
              <a:t>в котором стандартизована методика </a:t>
            </a:r>
            <a:r>
              <a:rPr lang="ru-RU" sz="2000" dirty="0" smtClean="0"/>
              <a:t>определения низких концентраций кислорода </a:t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en-US" sz="2000" dirty="0" smtClean="0"/>
              <a:t>&lt; 10 ppm</a:t>
            </a:r>
            <a:r>
              <a:rPr lang="ru-RU" sz="2000" dirty="0" smtClean="0"/>
              <a:t>).</a:t>
            </a:r>
            <a:endParaRPr lang="ru-RU" sz="2000" dirty="0"/>
          </a:p>
          <a:p>
            <a:pPr algn="just">
              <a:buFontTx/>
              <a:buChar char="-"/>
            </a:pPr>
            <a:endParaRPr lang="ru-RU" sz="2400" b="1" dirty="0"/>
          </a:p>
        </p:txBody>
      </p:sp>
      <p:sp>
        <p:nvSpPr>
          <p:cNvPr id="3" name="Нижний колонтитул 4"/>
          <p:cNvSpPr txBox="1">
            <a:spLocks/>
          </p:cNvSpPr>
          <p:nvPr/>
        </p:nvSpPr>
        <p:spPr>
          <a:xfrm>
            <a:off x="1116012" y="6372225"/>
            <a:ext cx="7896226" cy="62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tabLst>
                <a:tab pos="85725" algn="l"/>
              </a:tabLst>
            </a:pPr>
            <a:r>
              <a:rPr lang="ru-RU" sz="1600" b="1" dirty="0"/>
              <a:t>О ходе разработки ГОСТ Р «Газ горючий природный. Определение содержания кислорода»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1125" y="6400800"/>
            <a:ext cx="3016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2000" b="1" dirty="0" smtClean="0"/>
              <a:t>2</a:t>
            </a:r>
            <a:endParaRPr lang="ru-RU" sz="20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27238" y="19050"/>
            <a:ext cx="6985000" cy="10096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</a:rPr>
              <a:t>Цели и задачи при разработке национального стандарта</a:t>
            </a:r>
            <a:endParaRPr lang="ru-RU" sz="2800" b="1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89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522605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sz="6000" dirty="0" smtClean="0"/>
              <a:t>Благодарю за внимание!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2000" dirty="0" smtClean="0"/>
              <a:t>20</a:t>
            </a:r>
            <a:endParaRPr lang="ru-RU" sz="2000" dirty="0" smtClean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40565" y="6315075"/>
            <a:ext cx="6827838" cy="54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just">
              <a:tabLst>
                <a:tab pos="85725" algn="l"/>
              </a:tabLst>
            </a:pPr>
            <a:r>
              <a:rPr lang="ru-RU" sz="1400" b="1" dirty="0"/>
              <a:t>О ходе разработки ГОСТ Р «Газ горючий природный. Определение содержания кислорода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5292" y="1123950"/>
            <a:ext cx="8599427" cy="486886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sz="2100" b="1" dirty="0" smtClean="0"/>
              <a:t>Изменение требований европейских потребителей газа по допустимому содержанию кислорода. В частности, Европейской </a:t>
            </a:r>
            <a:r>
              <a:rPr lang="ru-RU" sz="2100" b="1" dirty="0"/>
              <a:t>ассоциацией по оптимизации </a:t>
            </a:r>
            <a:r>
              <a:rPr lang="ru-RU" sz="2100" b="1" dirty="0" err="1" smtClean="0"/>
              <a:t>энергообмена</a:t>
            </a:r>
            <a:r>
              <a:rPr lang="ru-RU" sz="2100" b="1" dirty="0" smtClean="0"/>
              <a:t> (</a:t>
            </a:r>
            <a:r>
              <a:rPr lang="ru-RU" sz="2100" b="1" dirty="0"/>
              <a:t>EASEE-gas) разработана новая спецификация на природный газ, в которой регламентированы более жесткие требования </a:t>
            </a:r>
            <a:r>
              <a:rPr lang="ru-RU" sz="2100" b="1" dirty="0" smtClean="0"/>
              <a:t>к содержанию </a:t>
            </a:r>
            <a:r>
              <a:rPr lang="ru-RU" sz="2100" b="1" dirty="0"/>
              <a:t>кислорода (10 ppm) в газе</a:t>
            </a:r>
            <a:r>
              <a:rPr lang="ru-RU" sz="2100" b="1" dirty="0" smtClean="0"/>
              <a:t>.</a:t>
            </a:r>
          </a:p>
          <a:p>
            <a:pPr algn="just">
              <a:buFontTx/>
              <a:buChar char="-"/>
            </a:pPr>
            <a:r>
              <a:rPr lang="ru-RU" sz="2100" b="1" dirty="0"/>
              <a:t>В Российской Федерации </a:t>
            </a:r>
            <a:r>
              <a:rPr lang="ru-RU" sz="2100" b="1" dirty="0" smtClean="0"/>
              <a:t>на сегодняшний отсутствуют </a:t>
            </a:r>
            <a:r>
              <a:rPr lang="ru-RU" sz="2100" b="1" dirty="0"/>
              <a:t>стандартизованные методики определения </a:t>
            </a:r>
            <a:r>
              <a:rPr lang="ru-RU" sz="2100" b="1" dirty="0" smtClean="0"/>
              <a:t>низкого содержания </a:t>
            </a:r>
            <a:r>
              <a:rPr lang="ru-RU" sz="2100" b="1" dirty="0"/>
              <a:t>(&lt;10</a:t>
            </a:r>
            <a:r>
              <a:rPr lang="en-US" sz="2100" b="1" dirty="0"/>
              <a:t>ppm</a:t>
            </a:r>
            <a:r>
              <a:rPr lang="ru-RU" sz="2100" b="1" dirty="0"/>
              <a:t>) кислорода в природном газе</a:t>
            </a:r>
            <a:r>
              <a:rPr lang="ru-RU" sz="2100" b="1" dirty="0" smtClean="0"/>
              <a:t>.</a:t>
            </a:r>
          </a:p>
          <a:p>
            <a:pPr algn="just">
              <a:buFontTx/>
              <a:buChar char="-"/>
            </a:pPr>
            <a:r>
              <a:rPr lang="ru-RU" sz="2100" b="1" dirty="0" smtClean="0"/>
              <a:t>Действующий стандарт ГОСТ </a:t>
            </a:r>
            <a:r>
              <a:rPr lang="ru-RU" sz="2100" b="1" dirty="0"/>
              <a:t>22387.3-77 «Газы природные. Метод определения кислорода»</a:t>
            </a:r>
            <a:r>
              <a:rPr lang="ru-RU" sz="2100" b="1" dirty="0" smtClean="0"/>
              <a:t> не соответствует требованиям современной стандартизации, устарел технически, а также не соответствует реальному содержанию кислорода в газе и требует переработки.</a:t>
            </a:r>
          </a:p>
          <a:p>
            <a:pPr algn="just">
              <a:buFontTx/>
              <a:buChar char="-"/>
            </a:pPr>
            <a:r>
              <a:rPr lang="ru-RU" sz="2100" b="1" dirty="0" smtClean="0"/>
              <a:t>Появились современные высокоавтоматизированные, оперативные и точные методы и приборы для измерения малых (до </a:t>
            </a:r>
            <a:r>
              <a:rPr lang="en-US" sz="2100" b="1" dirty="0" smtClean="0"/>
              <a:t>ppb</a:t>
            </a:r>
            <a:r>
              <a:rPr lang="ru-RU" sz="2100" b="1" dirty="0" smtClean="0"/>
              <a:t>) концентраций кислорода в газовых средах, в том числе и в природном газе.</a:t>
            </a:r>
          </a:p>
          <a:p>
            <a:pPr algn="just">
              <a:buFontTx/>
              <a:buChar char="-"/>
            </a:pPr>
            <a:endParaRPr lang="ru-RU" sz="2400" b="1" dirty="0"/>
          </a:p>
        </p:txBody>
      </p:sp>
      <p:sp>
        <p:nvSpPr>
          <p:cNvPr id="3" name="Нижний колонтитул 4"/>
          <p:cNvSpPr txBox="1">
            <a:spLocks/>
          </p:cNvSpPr>
          <p:nvPr/>
        </p:nvSpPr>
        <p:spPr>
          <a:xfrm>
            <a:off x="1116012" y="6372225"/>
            <a:ext cx="7896226" cy="62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tabLst>
                <a:tab pos="85725" algn="l"/>
              </a:tabLst>
            </a:pPr>
            <a:r>
              <a:rPr lang="ru-RU" sz="1600" b="1" dirty="0"/>
              <a:t>О ходе разработки ГОСТ Р «Газ горючий природный. Определение содержания кислорода»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1125" y="6400800"/>
            <a:ext cx="3016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27238" y="19050"/>
            <a:ext cx="6985000" cy="10096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kern="0" dirty="0" smtClean="0">
                <a:solidFill>
                  <a:schemeClr val="bg1"/>
                </a:solidFill>
              </a:rPr>
              <a:t>Актуальность задачи измерения содержания кислорода</a:t>
            </a:r>
          </a:p>
        </p:txBody>
      </p:sp>
    </p:spTree>
    <p:extLst>
      <p:ext uri="{BB962C8B-B14F-4D97-AF65-F5344CB8AC3E}">
        <p14:creationId xmlns:p14="http://schemas.microsoft.com/office/powerpoint/2010/main" val="154220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200" y="1245871"/>
            <a:ext cx="8953500" cy="4824004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latin typeface="+mj-lt"/>
              </a:rPr>
              <a:t>ГОСТ 5542-87 «</a:t>
            </a:r>
            <a:r>
              <a:rPr lang="ru-RU" sz="2000" dirty="0" smtClean="0">
                <a:latin typeface="+mj-lt"/>
                <a:ea typeface="Times New Roman"/>
              </a:rPr>
              <a:t>Газы горючие природные для промышленного и коммунально-бытового назначения</a:t>
            </a:r>
            <a:r>
              <a:rPr lang="ru-RU" sz="2000" dirty="0" smtClean="0">
                <a:latin typeface="+mj-lt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+mj-lt"/>
              </a:rPr>
              <a:t>Объемная доля кислорода - 1,0 %</a:t>
            </a:r>
          </a:p>
          <a:p>
            <a:pPr algn="ctr">
              <a:spcAft>
                <a:spcPts val="0"/>
              </a:spcAft>
            </a:pPr>
            <a:endParaRPr lang="ru-RU" sz="800" dirty="0" smtClean="0">
              <a:latin typeface="+mj-lt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+mj-lt"/>
              </a:rPr>
              <a:t>Проект ГОСТ 5542-201_ </a:t>
            </a:r>
            <a:r>
              <a:rPr lang="ru-RU" sz="2000" dirty="0">
                <a:latin typeface="+mj-lt"/>
              </a:rPr>
              <a:t>«</a:t>
            </a:r>
            <a:r>
              <a:rPr lang="ru-RU" sz="2000" dirty="0">
                <a:latin typeface="+mj-lt"/>
                <a:ea typeface="Times New Roman"/>
              </a:rPr>
              <a:t>Газы горючие природные для промышленного и коммунально-бытового назначения</a:t>
            </a:r>
            <a:r>
              <a:rPr lang="ru-RU" sz="2000" dirty="0" smtClean="0">
                <a:latin typeface="+mj-lt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+mj-lt"/>
              </a:rPr>
              <a:t>Молярная доля кислорода – 0,05 %</a:t>
            </a:r>
          </a:p>
          <a:p>
            <a:pPr algn="ctr">
              <a:spcAft>
                <a:spcPts val="0"/>
              </a:spcAft>
            </a:pPr>
            <a:endParaRPr lang="ru-RU" sz="800" dirty="0" smtClean="0">
              <a:solidFill>
                <a:srgbClr val="FFFF00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+mj-lt"/>
              </a:rPr>
              <a:t>СТО Газпром 089-2010 «Газ горючий природный, подаваемый и транспортируемый по магистральным газопроводам»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+mj-lt"/>
              </a:rPr>
              <a:t>Молярная доля кислорода – </a:t>
            </a:r>
            <a:r>
              <a:rPr lang="ru-RU" sz="2000" dirty="0" smtClean="0">
                <a:solidFill>
                  <a:srgbClr val="FFFF00"/>
                </a:solidFill>
                <a:latin typeface="+mj-lt"/>
              </a:rPr>
              <a:t>0,02 %</a:t>
            </a:r>
            <a:endParaRPr lang="ru-RU" sz="2000" dirty="0">
              <a:solidFill>
                <a:srgbClr val="FFFF00"/>
              </a:solidFill>
              <a:latin typeface="+mj-lt"/>
            </a:endParaRPr>
          </a:p>
          <a:p>
            <a:pPr algn="ctr">
              <a:spcAft>
                <a:spcPts val="0"/>
              </a:spcAft>
            </a:pPr>
            <a:endParaRPr lang="ru-RU" sz="800" dirty="0" smtClean="0"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+mn-lt"/>
              </a:rPr>
              <a:t>Проект европейского стандарта </a:t>
            </a:r>
            <a:r>
              <a:rPr lang="en-US" sz="2000" dirty="0" smtClean="0">
                <a:latin typeface="+mn-lt"/>
              </a:rPr>
              <a:t>EN</a:t>
            </a:r>
            <a:r>
              <a:rPr lang="ru-RU" sz="2000" dirty="0" smtClean="0">
                <a:latin typeface="+mn-lt"/>
              </a:rPr>
              <a:t>16726 «</a:t>
            </a:r>
            <a:r>
              <a:rPr lang="en-US" sz="2000" dirty="0" smtClean="0"/>
              <a:t>Gas </a:t>
            </a:r>
            <a:r>
              <a:rPr lang="en-US" sz="2000" dirty="0"/>
              <a:t>infrastructure - Quality of gas - Group </a:t>
            </a:r>
            <a:r>
              <a:rPr lang="en-US" sz="2000" dirty="0" smtClean="0"/>
              <a:t>H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ru-RU" sz="2000" dirty="0" smtClean="0">
                <a:latin typeface="+mn-lt"/>
              </a:rPr>
              <a:t>(Газовая отрасль - Качество газа - Группа Н)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</a:rPr>
              <a:t>Молярная доля кислорода – </a:t>
            </a:r>
            <a:r>
              <a:rPr lang="ru-RU" sz="2000" dirty="0" smtClean="0">
                <a:solidFill>
                  <a:srgbClr val="FFFF00"/>
                </a:solidFill>
              </a:rPr>
              <a:t>0,001 </a:t>
            </a:r>
            <a:r>
              <a:rPr lang="ru-RU" sz="2000" dirty="0">
                <a:solidFill>
                  <a:srgbClr val="FFFF00"/>
                </a:solidFill>
              </a:rPr>
              <a:t>%</a:t>
            </a:r>
          </a:p>
          <a:p>
            <a:pPr algn="ctr">
              <a:spcAft>
                <a:spcPts val="0"/>
              </a:spcAft>
            </a:pPr>
            <a:endParaRPr lang="ru-RU" sz="2000" dirty="0">
              <a:latin typeface="+mn-lt"/>
            </a:endParaRPr>
          </a:p>
          <a:p>
            <a:pPr algn="ctr">
              <a:spcAft>
                <a:spcPts val="0"/>
              </a:spcAft>
            </a:pPr>
            <a:endParaRPr lang="ru-RU" sz="2400" dirty="0">
              <a:latin typeface="+mj-lt"/>
            </a:endParaRPr>
          </a:p>
          <a:p>
            <a:pPr algn="ctr">
              <a:spcAft>
                <a:spcPts val="0"/>
              </a:spcAft>
            </a:pPr>
            <a:endParaRPr lang="ru-RU" sz="2400" dirty="0" smtClean="0">
              <a:latin typeface="+mj-lt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>
          <a:xfrm>
            <a:off x="204789" y="6362700"/>
            <a:ext cx="8680594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tabLst>
                <a:tab pos="85725" algn="l"/>
              </a:tabLst>
            </a:pPr>
            <a:r>
              <a:rPr lang="ru-RU" sz="2000" b="1" dirty="0" smtClean="0"/>
              <a:t>4      </a:t>
            </a:r>
            <a:r>
              <a:rPr lang="ru-RU" sz="1600" b="1" dirty="0" smtClean="0"/>
              <a:t>О </a:t>
            </a:r>
            <a:r>
              <a:rPr lang="ru-RU" sz="1600" b="1" dirty="0"/>
              <a:t>ходе разработки ГОСТ Р «Газ горючий природный. Определение содержания кислорода»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43100" y="114300"/>
            <a:ext cx="72009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kern="0" dirty="0" smtClean="0">
                <a:solidFill>
                  <a:schemeClr val="bg1"/>
                </a:solidFill>
              </a:rPr>
              <a:t>Документы, устанавливающие требования по содержанию кислорода в природном газе</a:t>
            </a:r>
          </a:p>
        </p:txBody>
      </p:sp>
    </p:spTree>
    <p:extLst>
      <p:ext uri="{BB962C8B-B14F-4D97-AF65-F5344CB8AC3E}">
        <p14:creationId xmlns:p14="http://schemas.microsoft.com/office/powerpoint/2010/main" val="364001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675" y="-85725"/>
            <a:ext cx="7172325" cy="1009650"/>
          </a:xfrm>
        </p:spPr>
        <p:txBody>
          <a:bodyPr/>
          <a:lstStyle/>
          <a:p>
            <a:pPr algn="ctr" eaLnBrk="1" hangingPunct="1"/>
            <a:r>
              <a:rPr lang="ru-RU" sz="2800" b="1" dirty="0" smtClean="0"/>
              <a:t>Этапы развития методов измерения содержания кислорода в природном газе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098"/>
            <a:ext cx="9144000" cy="52387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Химический метод определения содержания кислорода в природном газе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(ГОСТ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22387.3-77 «Газы природные. Метод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определения  кислорода»)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Хроматографический метод измерения содержания кислорода в природном газе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(ГОСТ 31371.3,6,7-2008 «Газ природный.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пределение состава методом газовой хроматографии с оценкой неопределенности»)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Электрохимический метод определения микроконцентраций кислорода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ASTM D 7607-2011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Standard Test Method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Analysis of Oxygen in Gaseous Fuels 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Electrochemical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Sensor Method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endParaRPr lang="en-US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indent="0">
              <a:defRPr/>
            </a:pPr>
            <a:endParaRPr lang="ru-RU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ГОСТ Р ХХХХХ-201_ «Газ горючий природный. Определение содержания кислорода»</a:t>
            </a:r>
          </a:p>
        </p:txBody>
      </p:sp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478703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sz="2000" dirty="0" smtClean="0"/>
              <a:t>5</a:t>
            </a: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116012" y="6372225"/>
            <a:ext cx="7896226" cy="62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tabLst>
                <a:tab pos="85725" algn="l"/>
              </a:tabLst>
            </a:pPr>
            <a:r>
              <a:rPr lang="ru-RU" sz="1600" b="1" dirty="0"/>
              <a:t>О ходе разработки ГОСТ Р «Газ горючий природный. Определение содержания кислорода»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-95250"/>
            <a:ext cx="7019925" cy="1009650"/>
          </a:xfrm>
        </p:spPr>
        <p:txBody>
          <a:bodyPr/>
          <a:lstStyle/>
          <a:p>
            <a:pPr algn="ctr" eaLnBrk="1" hangingPunct="1"/>
            <a:r>
              <a:rPr lang="ru-RU" sz="2800" b="1" dirty="0"/>
              <a:t>Химический метод определения содержания кислорода в природном газе</a:t>
            </a:r>
            <a:endParaRPr lang="ru-RU" sz="2800" b="1" dirty="0" smtClean="0"/>
          </a:p>
        </p:txBody>
      </p:sp>
      <p:sp>
        <p:nvSpPr>
          <p:cNvPr id="11305" name="Номер слайда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sz="2000" dirty="0" smtClean="0"/>
              <a:t>6</a:t>
            </a: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116012" y="6298334"/>
            <a:ext cx="7896226" cy="62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tabLst>
                <a:tab pos="85725" algn="l"/>
              </a:tabLst>
            </a:pPr>
            <a:r>
              <a:rPr lang="ru-RU" sz="1600" b="1" dirty="0"/>
              <a:t>О ходе разработки ГОСТ Р «Газ горючий природный. Определение содержания кислорода»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0" y="1095375"/>
            <a:ext cx="9144000" cy="79057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266700" indent="0">
              <a:defRPr/>
            </a:pPr>
            <a:r>
              <a:rPr lang="ru-RU" sz="2400" i="1" dirty="0" smtClean="0"/>
              <a:t>Устанавливается в ГОСТ </a:t>
            </a:r>
            <a:r>
              <a:rPr lang="ru-RU" sz="2400" i="1" dirty="0"/>
              <a:t>22387.3-77 «Газы природные. </a:t>
            </a:r>
            <a:endParaRPr lang="ru-RU" sz="2400" i="1" dirty="0" smtClean="0"/>
          </a:p>
          <a:p>
            <a:pPr marL="266700" indent="0">
              <a:defRPr/>
            </a:pPr>
            <a:r>
              <a:rPr lang="ru-RU" sz="2400" i="1" dirty="0" smtClean="0"/>
              <a:t>Метод  определения  кислорода»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endParaRPr lang="ru-RU" sz="1000" dirty="0" smtClean="0"/>
          </a:p>
        </p:txBody>
      </p:sp>
      <p:pic>
        <p:nvPicPr>
          <p:cNvPr id="9" name="Рисунок 8" descr="http://www.bioscorp.ru/UserFiles/Image/Pribory_apparaty_laboratorii_komplekty_i_zapchasti_k_nim/30434_1_big.jpg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1962150"/>
            <a:ext cx="2747963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28950" y="2135405"/>
            <a:ext cx="5983288" cy="1047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defRPr/>
            </a:pPr>
            <a:r>
              <a:rPr lang="ru-RU" sz="1600" i="1" dirty="0"/>
              <a:t>Сущность метода заключается в поглощении кислорода раствором пирогаллола </a:t>
            </a:r>
            <a:r>
              <a:rPr lang="ru-RU" sz="1600" i="1" dirty="0" smtClean="0"/>
              <a:t>из природного газа</a:t>
            </a:r>
            <a:r>
              <a:rPr lang="ru-RU" sz="1600" i="1" dirty="0"/>
              <a:t>, предварительно </a:t>
            </a:r>
            <a:r>
              <a:rPr lang="ru-RU" sz="1600" i="1" dirty="0" smtClean="0"/>
              <a:t>очищенного </a:t>
            </a:r>
            <a:r>
              <a:rPr lang="ru-RU" sz="1600" i="1" dirty="0"/>
              <a:t>от </a:t>
            </a:r>
            <a:r>
              <a:rPr lang="ru-RU" sz="1600" i="1" dirty="0" smtClean="0"/>
              <a:t>кислых </a:t>
            </a:r>
            <a:r>
              <a:rPr lang="ru-RU" sz="1600" i="1" dirty="0"/>
              <a:t>компонентов, и </a:t>
            </a:r>
            <a:r>
              <a:rPr lang="ru-RU" sz="1600" i="1" dirty="0" smtClean="0"/>
              <a:t>последующем определении </a:t>
            </a:r>
            <a:r>
              <a:rPr lang="ru-RU" sz="1600" i="1" dirty="0"/>
              <a:t>объема поглощенного кислорода</a:t>
            </a:r>
            <a:endParaRPr lang="ru-RU" sz="1600" i="1" kern="0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28950" y="5514977"/>
            <a:ext cx="5983288" cy="60959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defRPr/>
            </a:pPr>
            <a:r>
              <a:rPr lang="ru-RU" sz="1600" i="1" dirty="0" smtClean="0"/>
              <a:t>Диапазон измерений данным методом: от 0,5 до 20 % об.</a:t>
            </a:r>
          </a:p>
          <a:p>
            <a:pPr marL="0" indent="0">
              <a:defRPr/>
            </a:pPr>
            <a:r>
              <a:rPr lang="ru-RU" sz="1600" i="1" dirty="0" smtClean="0"/>
              <a:t>Предел сходимости: 0,2 % об. </a:t>
            </a:r>
            <a:endParaRPr lang="ru-RU" sz="1600" i="1" kern="0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928161"/>
              </p:ext>
            </p:extLst>
          </p:nvPr>
        </p:nvGraphicFramePr>
        <p:xfrm>
          <a:off x="3090234" y="3635585"/>
          <a:ext cx="5860719" cy="149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Document" r:id="rId5" imgW="4257720" imgH="1085760" progId="ChemWindow.Document">
                  <p:embed/>
                </p:oleObj>
              </mc:Choice>
              <mc:Fallback>
                <p:oleObj name="Document" r:id="rId5" imgW="4257720" imgH="10857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90234" y="3635585"/>
                        <a:ext cx="5860719" cy="1494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267869"/>
              </p:ext>
            </p:extLst>
          </p:nvPr>
        </p:nvGraphicFramePr>
        <p:xfrm>
          <a:off x="504606" y="3763478"/>
          <a:ext cx="8115738" cy="2356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246"/>
                <a:gridCol w="2705246"/>
                <a:gridCol w="2705246"/>
              </a:tblGrid>
              <a:tr h="87416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Стандарт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Неопределенность,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% мол.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Диапазон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определения кислорода, % мол.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40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ГОСТ 31371.3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0,1-0,5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40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ГОСТ 31371.6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0,007-5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40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ГОСТ 31371.7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0,06*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+0,0012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0,005-2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2291" name="Номер слайда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sz="2000" dirty="0" smtClean="0"/>
              <a:t>7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10" name="Нижний колонтитул 4"/>
          <p:cNvSpPr txBox="1">
            <a:spLocks/>
          </p:cNvSpPr>
          <p:nvPr/>
        </p:nvSpPr>
        <p:spPr>
          <a:xfrm>
            <a:off x="1116012" y="6372225"/>
            <a:ext cx="7896226" cy="62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tabLst>
                <a:tab pos="85725" algn="l"/>
              </a:tabLst>
            </a:pPr>
            <a:r>
              <a:rPr lang="ru-RU" sz="1600" b="1" dirty="0"/>
              <a:t>О ходе разработки ГОСТ Р «Газ горючий природный. Определение содержания кислорода»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1674" y="0"/>
            <a:ext cx="7172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Хроматографический метод измерения содержания кислорода в природном газе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4488" y="1326313"/>
            <a:ext cx="866775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kern="0" dirty="0">
                <a:solidFill>
                  <a:srgbClr val="003366"/>
                </a:solidFill>
                <a:latin typeface="Arial Narrow"/>
              </a:rPr>
              <a:t>Устанавливается в </a:t>
            </a:r>
            <a:r>
              <a:rPr lang="ru-RU" sz="2000" b="1" i="1" dirty="0" smtClean="0">
                <a:solidFill>
                  <a:srgbClr val="003366"/>
                </a:solidFill>
              </a:rPr>
              <a:t>ГОСТ 31371.3,6,7-2008 </a:t>
            </a:r>
            <a:r>
              <a:rPr lang="ru-RU" sz="2000" b="1" i="1" dirty="0">
                <a:solidFill>
                  <a:srgbClr val="003366"/>
                </a:solidFill>
              </a:rPr>
              <a:t>«Газ природный. Определение состава методом газовой хроматографии с оценкой неопределенности</a:t>
            </a:r>
            <a:r>
              <a:rPr lang="ru-RU" sz="2000" b="1" i="1" dirty="0" smtClean="0">
                <a:solidFill>
                  <a:srgbClr val="003366"/>
                </a:solidFill>
              </a:rPr>
              <a:t>»</a:t>
            </a:r>
          </a:p>
          <a:p>
            <a:endParaRPr lang="ru-RU" sz="800" b="1" i="1" dirty="0">
              <a:solidFill>
                <a:srgbClr val="003366"/>
              </a:solidFill>
            </a:endParaRPr>
          </a:p>
          <a:p>
            <a:r>
              <a:rPr lang="ru-RU" sz="2000" b="1" i="1" dirty="0" smtClean="0">
                <a:solidFill>
                  <a:srgbClr val="003366"/>
                </a:solidFill>
              </a:rPr>
              <a:t>Выполняется на колонке с молекулярными ситами 5А (</a:t>
            </a:r>
            <a:r>
              <a:rPr lang="ru-RU" sz="2000" b="1" i="1" dirty="0" err="1" smtClean="0">
                <a:solidFill>
                  <a:srgbClr val="003366"/>
                </a:solidFill>
              </a:rPr>
              <a:t>СаА</a:t>
            </a:r>
            <a:r>
              <a:rPr lang="ru-RU" sz="2000" b="1" i="1" dirty="0" smtClean="0">
                <a:solidFill>
                  <a:srgbClr val="003366"/>
                </a:solidFill>
              </a:rPr>
              <a:t>) и детекторе по теплопроводности (ДТП)</a:t>
            </a:r>
          </a:p>
          <a:p>
            <a:endParaRPr lang="ru-RU" sz="800" b="1" i="1" dirty="0">
              <a:solidFill>
                <a:srgbClr val="003366"/>
              </a:solidFill>
            </a:endParaRPr>
          </a:p>
          <a:p>
            <a:r>
              <a:rPr lang="ru-RU" sz="2000" b="1" i="1" dirty="0" smtClean="0">
                <a:solidFill>
                  <a:srgbClr val="003366"/>
                </a:solidFill>
              </a:rPr>
              <a:t>В существующих конфигурациях хроматографов фактически определяется</a:t>
            </a:r>
          </a:p>
          <a:p>
            <a:r>
              <a:rPr lang="ru-RU" sz="2000" b="1" i="1" dirty="0" smtClean="0">
                <a:solidFill>
                  <a:srgbClr val="003366"/>
                </a:solidFill>
              </a:rPr>
              <a:t>сумма кислорода и аргона из-за трудностей разделения их пиков </a:t>
            </a:r>
            <a:endParaRPr lang="ru-RU" sz="2000" b="1" dirty="0">
              <a:solidFill>
                <a:srgbClr val="003366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ru-RU" sz="2000" dirty="0" smtClean="0"/>
              <a:t>Первая  </a:t>
            </a:r>
            <a:r>
              <a:rPr lang="ru-RU" sz="2000" dirty="0"/>
              <a:t>редакция </a:t>
            </a:r>
            <a:r>
              <a:rPr lang="ru-RU" sz="2000" dirty="0" smtClean="0"/>
              <a:t>проекта, содержит </a:t>
            </a:r>
            <a:r>
              <a:rPr lang="ru-RU" sz="2000" dirty="0"/>
              <a:t>следующие основные разделы:</a:t>
            </a:r>
          </a:p>
          <a:p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Область применения</a:t>
            </a:r>
            <a:r>
              <a:rPr lang="ru-RU" sz="2000" dirty="0" smtClean="0"/>
              <a:t>;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Сущность метода</a:t>
            </a:r>
            <a:r>
              <a:rPr lang="ru-RU" sz="2000" dirty="0" smtClean="0"/>
              <a:t>;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Требования к обеспечению безопасности при выполнении</a:t>
            </a:r>
            <a:br>
              <a:rPr lang="ru-RU" sz="2000" b="1" dirty="0"/>
            </a:br>
            <a:r>
              <a:rPr lang="ru-RU" sz="2000" b="1" dirty="0"/>
              <a:t>измерений и охраны окружающей среды</a:t>
            </a:r>
            <a:r>
              <a:rPr lang="ru-RU" sz="20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Условия выполнения измерений</a:t>
            </a:r>
            <a:r>
              <a:rPr lang="ru-RU" sz="20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Отбор проб</a:t>
            </a:r>
            <a:r>
              <a:rPr lang="ru-RU" sz="20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Общие требования к средствам измерений</a:t>
            </a:r>
            <a:r>
              <a:rPr lang="ru-RU" sz="20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Подготовка к проведению измерений</a:t>
            </a:r>
            <a:r>
              <a:rPr lang="ru-RU" sz="2000" dirty="0" smtClean="0"/>
              <a:t>;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Проведение измерений</a:t>
            </a:r>
            <a:r>
              <a:rPr lang="ru-RU" sz="2000" dirty="0" smtClean="0"/>
              <a:t>;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Нормы погрешности результатов измерений</a:t>
            </a:r>
            <a:r>
              <a:rPr lang="ru-RU" sz="2000" dirty="0" smtClean="0"/>
              <a:t>;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Контроль точности измерений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148748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5581DA-186E-48B2-BC25-11A8FB55760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847725" y="6362700"/>
            <a:ext cx="8296275" cy="476250"/>
          </a:xfrm>
          <a:prstGeom prst="rect">
            <a:avLst/>
          </a:prstGeom>
        </p:spPr>
        <p:txBody>
          <a:bodyPr/>
          <a:lstStyle/>
          <a:p>
            <a:pPr>
              <a:tabLst>
                <a:tab pos="85725" algn="l"/>
              </a:tabLst>
            </a:pPr>
            <a:r>
              <a:rPr lang="ru-RU" dirty="0" smtClean="0"/>
              <a:t> </a:t>
            </a:r>
            <a:r>
              <a:rPr lang="ru-RU" sz="1600" b="1" dirty="0"/>
              <a:t>О ходе разработки ГОСТ Р «Газ горючий природный. Определение содержания кислорода»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2225" y="287982"/>
            <a:ext cx="54197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 smtClean="0"/>
              <a:t>Структура разрабатываемого стандарта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1876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ru-RU" sz="2000" b="1" dirty="0" smtClean="0"/>
              <a:t>Настоящий </a:t>
            </a:r>
            <a:r>
              <a:rPr lang="ru-RU" sz="2000" b="1" dirty="0"/>
              <a:t>стандарт распространяется на газ горючий </a:t>
            </a:r>
            <a:r>
              <a:rPr lang="ru-RU" sz="2000" b="1" dirty="0" smtClean="0"/>
              <a:t>природный, </a:t>
            </a:r>
            <a:r>
              <a:rPr lang="ru-RU" sz="2000" b="1" dirty="0"/>
              <a:t>поступающий с установок промысловой подготовки, подземных хранилищ газа и газоперерабатывающих заводов в магистральные газопроводы и транспортируемый по ним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ru-RU" sz="2000" b="1" dirty="0" smtClean="0"/>
              <a:t>Настоящий </a:t>
            </a:r>
            <a:r>
              <a:rPr lang="ru-RU" sz="2000" b="1" dirty="0"/>
              <a:t>стандарт не распространяется на газ горючий природный,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содержащий </a:t>
            </a:r>
            <a:r>
              <a:rPr lang="ru-RU" sz="2000" b="1" dirty="0"/>
              <a:t>более 0,014 г/м</a:t>
            </a:r>
            <a:r>
              <a:rPr lang="ru-RU" sz="2000" b="1" baseline="30000" dirty="0"/>
              <a:t>3</a:t>
            </a:r>
            <a:r>
              <a:rPr lang="ru-RU" sz="2000" b="1" dirty="0"/>
              <a:t> сероводорода</a:t>
            </a:r>
            <a:endParaRPr lang="ru-RU" sz="2000" b="1" dirty="0" smtClean="0"/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2000" b="1" dirty="0"/>
              <a:t> </a:t>
            </a:r>
            <a:r>
              <a:rPr lang="ru-RU" sz="2000" b="1" dirty="0" smtClean="0"/>
              <a:t>Настоящий </a:t>
            </a:r>
            <a:r>
              <a:rPr lang="ru-RU" sz="2000" b="1" dirty="0"/>
              <a:t>стандарт устанавливает требования к выполнению измерений молярной доли кислорода электрохимическим методом в газе горючем природном в диапазоне от 0,0001 % до 0,0500 %.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Область применения разрабатываемого стандарта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148748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5581DA-186E-48B2-BC25-11A8FB55760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723900" y="6381750"/>
            <a:ext cx="8420100" cy="476250"/>
          </a:xfrm>
          <a:prstGeom prst="rect">
            <a:avLst/>
          </a:prstGeom>
        </p:spPr>
        <p:txBody>
          <a:bodyPr/>
          <a:lstStyle/>
          <a:p>
            <a:pPr>
              <a:tabLst>
                <a:tab pos="85725" algn="l"/>
              </a:tabLst>
            </a:pPr>
            <a:r>
              <a:rPr lang="ru-RU" sz="1600" b="1" dirty="0"/>
              <a:t>О ходе разработки ГОСТ Р «Газ горючий природный. Определение содержания кислорода»</a:t>
            </a:r>
          </a:p>
        </p:txBody>
      </p:sp>
    </p:spTree>
    <p:extLst>
      <p:ext uri="{BB962C8B-B14F-4D97-AF65-F5344CB8AC3E}">
        <p14:creationId xmlns:p14="http://schemas.microsoft.com/office/powerpoint/2010/main" val="1651101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5803</TotalTime>
  <Words>1644</Words>
  <Application>Microsoft Office PowerPoint</Application>
  <PresentationFormat>Экран (4:3)</PresentationFormat>
  <Paragraphs>268</Paragraphs>
  <Slides>20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2_Специальное оформление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развития методов измерения содержания кислорода в природном газе</vt:lpstr>
      <vt:lpstr>Химический метод определения содержания кислорода в природном газе</vt:lpstr>
      <vt:lpstr>Презентация PowerPoint</vt:lpstr>
      <vt:lpstr>Презентация PowerPoint</vt:lpstr>
      <vt:lpstr>Область применения разрабатываемого стандарта</vt:lpstr>
      <vt:lpstr>Электрохимический метод определения микроконцентраций кислорода</vt:lpstr>
      <vt:lpstr>Презентация PowerPoint</vt:lpstr>
      <vt:lpstr>Презентация PowerPoint</vt:lpstr>
      <vt:lpstr>Презентация PowerPoint</vt:lpstr>
      <vt:lpstr>Применяемые приборы для измерения кислорода в природном газе</vt:lpstr>
      <vt:lpstr>Перспективные разработки для измерения кислорода в газе</vt:lpstr>
      <vt:lpstr>Результаты измерений содержания кислорода на объектах ЕСГ ОАО «Газпром»</vt:lpstr>
      <vt:lpstr>Результаты измерений содержания кислорода на объектах ЕСГ ОАО «Газпром»</vt:lpstr>
      <vt:lpstr>   Рассылка и согласование проекта национального стандарта ГОСТ Р</vt:lpstr>
      <vt:lpstr>Заключение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Pirit</dc:creator>
  <cp:lastModifiedBy>T_Maximova</cp:lastModifiedBy>
  <cp:revision>600</cp:revision>
  <cp:lastPrinted>2013-06-21T11:02:29Z</cp:lastPrinted>
  <dcterms:created xsi:type="dcterms:W3CDTF">2009-07-15T11:37:47Z</dcterms:created>
  <dcterms:modified xsi:type="dcterms:W3CDTF">2014-09-16T12:18:56Z</dcterms:modified>
</cp:coreProperties>
</file>